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774" r:id="rId3"/>
    <p:sldMasterId id="2147483739" r:id="rId4"/>
    <p:sldMasterId id="2147483751" r:id="rId5"/>
    <p:sldMasterId id="2147483767" r:id="rId6"/>
    <p:sldMasterId id="2147483769" r:id="rId7"/>
    <p:sldMasterId id="2147483771" r:id="rId8"/>
    <p:sldMasterId id="2147483749" r:id="rId9"/>
  </p:sldMasterIdLst>
  <p:notesMasterIdLst>
    <p:notesMasterId r:id="rId35"/>
  </p:notesMasterIdLst>
  <p:handoutMasterIdLst>
    <p:handoutMasterId r:id="rId36"/>
  </p:handoutMasterIdLst>
  <p:sldIdLst>
    <p:sldId id="256" r:id="rId10"/>
    <p:sldId id="266" r:id="rId11"/>
    <p:sldId id="273" r:id="rId12"/>
    <p:sldId id="270" r:id="rId13"/>
    <p:sldId id="277" r:id="rId14"/>
    <p:sldId id="271" r:id="rId15"/>
    <p:sldId id="279" r:id="rId16"/>
    <p:sldId id="278" r:id="rId17"/>
    <p:sldId id="274" r:id="rId18"/>
    <p:sldId id="280" r:id="rId19"/>
    <p:sldId id="281" r:id="rId20"/>
    <p:sldId id="286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9" r:id="rId32"/>
    <p:sldId id="295" r:id="rId33"/>
    <p:sldId id="269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DD6"/>
    <a:srgbClr val="020000"/>
    <a:srgbClr val="F0265D"/>
    <a:srgbClr val="F6F6F6"/>
    <a:srgbClr val="EBAFB5"/>
    <a:srgbClr val="F4D3D6"/>
    <a:srgbClr val="F9E8EA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1" autoAdjust="0"/>
    <p:restoredTop sz="94389" autoAdjust="0"/>
  </p:normalViewPr>
  <p:slideViewPr>
    <p:cSldViewPr snapToGrid="0" snapToObjects="1">
      <p:cViewPr varScale="1">
        <p:scale>
          <a:sx n="107" d="100"/>
          <a:sy n="107" d="100"/>
        </p:scale>
        <p:origin x="387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A63A9-F13B-46F1-A93F-27AA737FD7E7}" type="datetimeFigureOut">
              <a:rPr lang="pt-BR" smtClean="0"/>
              <a:t>12/01/2023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F50FE-E718-42E3-9D8A-946F780C79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13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27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5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16DE93D-0248-614D-BE3B-4770938B4D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9111" y="2947682"/>
            <a:ext cx="5783223" cy="682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97CA8D-8A67-4C4F-A3FF-FA741C54EBD2}"/>
              </a:ext>
            </a:extLst>
          </p:cNvPr>
          <p:cNvSpPr txBox="1"/>
          <p:nvPr userDrawn="1"/>
        </p:nvSpPr>
        <p:spPr>
          <a:xfrm>
            <a:off x="2310581" y="2261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9581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2477728" y="32852"/>
            <a:ext cx="9409471" cy="783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9663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2950" y="214619"/>
            <a:ext cx="7315197" cy="397308"/>
          </a:xfrm>
        </p:spPr>
        <p:txBody>
          <a:bodyPr>
            <a:noAutofit/>
          </a:bodyPr>
          <a:lstStyle>
            <a:lvl1pPr algn="l">
              <a:defRPr sz="2800" b="1"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5379" y="996849"/>
            <a:ext cx="748347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Gotham HTF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379" y="1835241"/>
            <a:ext cx="7618230" cy="3951288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>
              <a:defRPr sz="1600">
                <a:latin typeface="Gotham-Book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>
              <a:defRPr sz="1600">
                <a:latin typeface="Gotham-Book"/>
              </a:defRPr>
            </a:lvl4pPr>
            <a:lvl5pPr>
              <a:defRPr sz="1600">
                <a:latin typeface="Gotham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0CCA8-89A0-034C-BF08-223BAC7095AC}"/>
              </a:ext>
            </a:extLst>
          </p:cNvPr>
          <p:cNvSpPr txBox="1"/>
          <p:nvPr userDrawn="1"/>
        </p:nvSpPr>
        <p:spPr>
          <a:xfrm>
            <a:off x="8780206" y="2949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4424516" y="2766219"/>
            <a:ext cx="409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152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2477728" y="32852"/>
            <a:ext cx="9409471" cy="783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2048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4424516" y="2766219"/>
            <a:ext cx="409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7920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2497086" y="278658"/>
            <a:ext cx="8102088" cy="439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9781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3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tif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Rectangle 22"/>
          <p:cNvSpPr/>
          <p:nvPr userDrawn="1"/>
        </p:nvSpPr>
        <p:spPr>
          <a:xfrm flipH="1">
            <a:off x="476230" y="2441967"/>
            <a:ext cx="45719" cy="124876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"/>
          <p:cNvSpPr/>
          <p:nvPr userDrawn="1"/>
        </p:nvSpPr>
        <p:spPr>
          <a:xfrm flipV="1">
            <a:off x="0" y="6291072"/>
            <a:ext cx="9144000" cy="591789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6955C8D5-3240-4959-99E6-DF97BB8DC7E9}"/>
              </a:ext>
            </a:extLst>
          </p:cNvPr>
          <p:cNvSpPr/>
          <p:nvPr userDrawn="1"/>
        </p:nvSpPr>
        <p:spPr>
          <a:xfrm>
            <a:off x="439504" y="6436820"/>
            <a:ext cx="2736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0" i="1" dirty="0">
                <a:latin typeface="Gotham HTF Book" pitchFamily="2" charset="0"/>
              </a:rPr>
              <a:t>profthiagoy@fiap.com.br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B77D54E-DACA-48DB-947B-2F8AE8A60E28}"/>
              </a:ext>
            </a:extLst>
          </p:cNvPr>
          <p:cNvSpPr/>
          <p:nvPr userDrawn="1"/>
        </p:nvSpPr>
        <p:spPr>
          <a:xfrm>
            <a:off x="3594541" y="6435148"/>
            <a:ext cx="11869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0" i="1" dirty="0" err="1">
                <a:latin typeface="Gotham HTF Book" pitchFamily="2" charset="0"/>
              </a:rPr>
              <a:t>thiagoyama</a:t>
            </a:r>
            <a:endParaRPr lang="pt-BR" sz="1600" b="0" i="1" dirty="0">
              <a:latin typeface="Gotham HTF Book" pitchFamily="2" charset="0"/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4AC9ABCF-4512-4B6C-BB14-1196619FE0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83566" y="6422127"/>
            <a:ext cx="346545" cy="346545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C7F3E5B-2B74-4DDD-927B-85F3ED2773A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1405" y="6440283"/>
            <a:ext cx="334826" cy="3348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bg1"/>
          </a:solidFill>
          <a:latin typeface="Gotham-Bold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bg1"/>
          </a:solidFill>
          <a:latin typeface="Gotham-Book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bg1"/>
          </a:solidFill>
          <a:latin typeface="Gotham-Book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bg1"/>
          </a:solidFill>
          <a:latin typeface="Gotham-Book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bg1"/>
          </a:solidFill>
          <a:latin typeface="Gotham-Book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 flipH="1">
            <a:off x="0" y="0"/>
            <a:ext cx="238924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94721" y="6578093"/>
            <a:ext cx="352661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tx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tx1"/>
              </a:solidFill>
              <a:latin typeface="Gotham HTF Book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EE1BB19-37F3-614C-8A0C-69335A40C4C7}"/>
              </a:ext>
            </a:extLst>
          </p:cNvPr>
          <p:cNvSpPr/>
          <p:nvPr userDrawn="1"/>
        </p:nvSpPr>
        <p:spPr>
          <a:xfrm rot="5400000">
            <a:off x="4971030" y="-1722933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3482DAC-11EF-C94C-90DA-06A52F43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432" y="203155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32398B-88EF-BD42-B16D-6DD7FA7C7B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393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7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568311"/>
            <a:ext cx="9144000" cy="30310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099" y="117018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926" y="1090050"/>
            <a:ext cx="7921590" cy="497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11" name="Rectangle 20"/>
          <p:cNvSpPr/>
          <p:nvPr userDrawn="1"/>
        </p:nvSpPr>
        <p:spPr>
          <a:xfrm>
            <a:off x="189235" y="277077"/>
            <a:ext cx="72000" cy="284481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574706"/>
            <a:ext cx="445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0" i="0" baseline="0" dirty="0">
                <a:solidFill>
                  <a:schemeClr val="bg1"/>
                </a:solidFill>
                <a:latin typeface="Gotham HTF Book" pitchFamily="2" charset="0"/>
              </a:rPr>
              <a:t>Enterprise </a:t>
            </a:r>
            <a:r>
              <a:rPr lang="pt-BR" sz="1100" b="0" i="0" baseline="0" dirty="0" err="1">
                <a:solidFill>
                  <a:schemeClr val="bg1"/>
                </a:solidFill>
                <a:latin typeface="Gotham HTF Book" pitchFamily="2" charset="0"/>
              </a:rPr>
              <a:t>Application</a:t>
            </a:r>
            <a:r>
              <a:rPr lang="pt-BR" sz="1100" b="0" i="0" baseline="0" dirty="0">
                <a:solidFill>
                  <a:schemeClr val="bg1"/>
                </a:solidFill>
                <a:latin typeface="Gotham HTF Book" pitchFamily="2" charset="0"/>
              </a:rPr>
              <a:t> </a:t>
            </a:r>
            <a:r>
              <a:rPr lang="pt-BR" sz="1100" b="0" i="0" baseline="0" dirty="0" err="1">
                <a:solidFill>
                  <a:schemeClr val="bg1"/>
                </a:solidFill>
                <a:latin typeface="Gotham HTF Book" pitchFamily="2" charset="0"/>
              </a:rPr>
              <a:t>Development</a:t>
            </a:r>
            <a:r>
              <a:rPr lang="pt-BR" sz="1100" b="0" i="0" baseline="0" dirty="0">
                <a:solidFill>
                  <a:schemeClr val="bg1"/>
                </a:solidFill>
                <a:latin typeface="Gotham HTF Book" pitchFamily="2" charset="0"/>
              </a:rPr>
              <a:t> | Thiago T. I. Yamamoto</a:t>
            </a:r>
            <a:endParaRPr lang="pt-BR" sz="1100" b="0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81897" y="6578093"/>
            <a:ext cx="378309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bg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F4AAB385-15FA-8847-955F-22F817F7BB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Gotham HTF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>
            <a:off x="2389240" y="0"/>
            <a:ext cx="677821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Espaço Reservado para Título 11"/>
          <p:cNvSpPr>
            <a:spLocks noGrp="1"/>
          </p:cNvSpPr>
          <p:nvPr>
            <p:ph type="title"/>
          </p:nvPr>
        </p:nvSpPr>
        <p:spPr>
          <a:xfrm>
            <a:off x="3126658" y="2766219"/>
            <a:ext cx="5388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81897" y="6578093"/>
            <a:ext cx="378309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bg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BC271-E5BE-0348-B23E-4A106BC7DE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549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 flipH="1">
            <a:off x="0" y="0"/>
            <a:ext cx="238924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94721" y="6578093"/>
            <a:ext cx="352661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tx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tx1"/>
              </a:solidFill>
              <a:latin typeface="Gotham HTF Book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EE1BB19-37F3-614C-8A0C-69335A40C4C7}"/>
              </a:ext>
            </a:extLst>
          </p:cNvPr>
          <p:cNvSpPr/>
          <p:nvPr userDrawn="1"/>
        </p:nvSpPr>
        <p:spPr>
          <a:xfrm rot="5400000">
            <a:off x="4971030" y="-1722933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3482DAC-11EF-C94C-90DA-06A52F43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432" y="203155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DBAADB-C7AD-7E43-9BAF-488BC9D1F6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820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1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>
            <a:off x="2389240" y="0"/>
            <a:ext cx="677821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Espaço Reservado para Título 11"/>
          <p:cNvSpPr>
            <a:spLocks noGrp="1"/>
          </p:cNvSpPr>
          <p:nvPr>
            <p:ph type="title"/>
          </p:nvPr>
        </p:nvSpPr>
        <p:spPr>
          <a:xfrm>
            <a:off x="3126658" y="2766219"/>
            <a:ext cx="5388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81897" y="6578093"/>
            <a:ext cx="378309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bg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0431558-5A3D-0C45-B388-9099982C5E8B}"/>
              </a:ext>
            </a:extLst>
          </p:cNvPr>
          <p:cNvSpPr/>
          <p:nvPr userDrawn="1"/>
        </p:nvSpPr>
        <p:spPr>
          <a:xfrm rot="5400000">
            <a:off x="4971030" y="-1555780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FDD725-C913-7448-83F6-8E981073BD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7745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 flipH="1">
            <a:off x="0" y="0"/>
            <a:ext cx="238924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176404"/>
            <a:ext cx="975616" cy="267011"/>
          </a:xfrm>
          <a:prstGeom prst="rect">
            <a:avLst/>
          </a:prstGeom>
        </p:spPr>
      </p:pic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94721" y="6578093"/>
            <a:ext cx="352661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tx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tx1"/>
              </a:solidFill>
              <a:latin typeface="Gotham HTF Book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35B51C0-34EB-F24C-A813-1802D6634817}"/>
              </a:ext>
            </a:extLst>
          </p:cNvPr>
          <p:cNvSpPr/>
          <p:nvPr userDrawn="1"/>
        </p:nvSpPr>
        <p:spPr>
          <a:xfrm rot="5400000">
            <a:off x="4971030" y="-1722933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754C080-A6A1-A342-9F6A-62F4D828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090" y="-149843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8D45F-3789-E047-9AD7-F9C4FC0C5B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820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7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/>
          <p:nvPr userDrawn="1"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"/>
          <p:cNvSpPr/>
          <p:nvPr userDrawn="1"/>
        </p:nvSpPr>
        <p:spPr>
          <a:xfrm>
            <a:off x="395265" y="3028007"/>
            <a:ext cx="45719" cy="172097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Rectangle 1026"/>
          <p:cNvSpPr>
            <a:spLocks noChangeArrowheads="1"/>
          </p:cNvSpPr>
          <p:nvPr userDrawn="1"/>
        </p:nvSpPr>
        <p:spPr bwMode="auto">
          <a:xfrm>
            <a:off x="500427" y="2956857"/>
            <a:ext cx="8299634" cy="189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400" b="1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Copyright ©</a:t>
            </a:r>
            <a:r>
              <a:rPr kumimoji="1" lang="en-US" sz="2400" b="1" baseline="0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 </a:t>
            </a:r>
            <a:r>
              <a:rPr kumimoji="1" lang="en-US" sz="2400" b="1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2013 – 2023</a:t>
            </a:r>
          </a:p>
          <a:p>
            <a:pPr>
              <a:defRPr/>
            </a:pPr>
            <a:r>
              <a:rPr kumimoji="1" lang="en-US" sz="2400" b="1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Prof. Me. Thiago T. I. Yamamoto</a:t>
            </a:r>
          </a:p>
          <a:p>
            <a:pPr>
              <a:defRPr/>
            </a:pPr>
            <a:endParaRPr kumimoji="1" lang="en-US" sz="1800" dirty="0">
              <a:solidFill>
                <a:srgbClr val="FFC000"/>
              </a:solidFill>
              <a:latin typeface="Gotham HTF Book" pitchFamily="2" charset="0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447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hyperlink" Target="http://blog.caelum.com.br/conheca-a-nova-api-de-datas-do-java-8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edia.com.br/tipos-enum-no-java/2572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3E1B0-EB0E-C748-B0DE-3C01C029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930" y="2766218"/>
            <a:ext cx="4090834" cy="1325563"/>
          </a:xfrm>
        </p:spPr>
        <p:txBody>
          <a:bodyPr/>
          <a:lstStyle/>
          <a:p>
            <a:r>
              <a:rPr lang="pt-BR" dirty="0">
                <a:latin typeface="Gotham HTF Book" pitchFamily="2" charset="0"/>
              </a:rPr>
              <a:t>REVISÃO</a:t>
            </a:r>
          </a:p>
        </p:txBody>
      </p:sp>
    </p:spTree>
    <p:extLst>
      <p:ext uri="{BB962C8B-B14F-4D97-AF65-F5344CB8AC3E}">
        <p14:creationId xmlns:p14="http://schemas.microsoft.com/office/powerpoint/2010/main" val="23740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485E-C60D-AC4A-99DB-544C0011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solidFill>
                  <a:schemeClr val="tx2"/>
                </a:solidFill>
                <a:latin typeface="Gotham HTF Book" pitchFamily="2" charset="0"/>
              </a:rPr>
              <a:t>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D8E2D-CF1B-894D-8D3D-FD0ED33514F1}"/>
              </a:ext>
            </a:extLst>
          </p:cNvPr>
          <p:cNvSpPr txBox="1"/>
          <p:nvPr/>
        </p:nvSpPr>
        <p:spPr>
          <a:xfrm>
            <a:off x="2796363" y="967563"/>
            <a:ext cx="3789820" cy="555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t" sz="2400" dirty="0">
                <a:latin typeface="Gotham HTF Book" pitchFamily="2" charset="0"/>
              </a:rPr>
              <a:t>Classe;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t" sz="2400" dirty="0">
                <a:latin typeface="Gotham HTF Book" pitchFamily="2" charset="0"/>
              </a:rPr>
              <a:t>Objeto;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t" sz="2400" dirty="0" err="1">
                <a:latin typeface="Gotham HTF Book" pitchFamily="2" charset="0"/>
              </a:rPr>
              <a:t>Herança</a:t>
            </a:r>
            <a:r>
              <a:rPr lang="pt" sz="2400" dirty="0">
                <a:latin typeface="Gotham HTF Book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t" sz="2400" dirty="0">
                <a:latin typeface="Gotham HTF Book" pitchFamily="2" charset="0"/>
              </a:rPr>
              <a:t>Encapsulamento;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t" sz="2400" dirty="0">
                <a:latin typeface="Gotham HTF Book" pitchFamily="2" charset="0"/>
              </a:rPr>
              <a:t>Atributos e Métodos;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t" sz="2400" dirty="0">
                <a:latin typeface="Gotham HTF Book" pitchFamily="2" charset="0"/>
              </a:rPr>
              <a:t>Construtores;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t" sz="2400" dirty="0" err="1">
                <a:latin typeface="Gotham HTF Book" pitchFamily="2" charset="0"/>
              </a:rPr>
              <a:t>Enums</a:t>
            </a:r>
            <a:r>
              <a:rPr lang="pt" sz="2400" dirty="0">
                <a:latin typeface="Gotham HTF Book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t" sz="2400" dirty="0">
                <a:latin typeface="Gotham HTF Book" pitchFamily="2" charset="0"/>
              </a:rPr>
              <a:t>Interfaces;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t" sz="2400" dirty="0">
                <a:latin typeface="Gotham HTF Book" pitchFamily="2" charset="0"/>
              </a:rPr>
              <a:t>O que mais?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pt-BR" sz="2400" dirty="0"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11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JAVA - FUNDAMENTOS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4EA316-A802-6248-9202-82C012640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277" y="773547"/>
            <a:ext cx="8126715" cy="5310905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Palavras</a:t>
            </a:r>
            <a:r>
              <a:rPr lang="en-US" sz="2000" b="1" dirty="0">
                <a:latin typeface="Gotham HTF Book" pitchFamily="2" charset="0"/>
              </a:rPr>
              <a:t> </a:t>
            </a:r>
            <a:r>
              <a:rPr lang="en-US" sz="2000" b="1" dirty="0" err="1">
                <a:latin typeface="Gotham HTF Book" pitchFamily="2" charset="0"/>
              </a:rPr>
              <a:t>reservadas</a:t>
            </a:r>
            <a:r>
              <a:rPr lang="en-US" sz="2000" b="1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70000"/>
              </a:lnSpc>
            </a:pPr>
            <a:r>
              <a:rPr lang="en-US" sz="2000" b="1" dirty="0">
                <a:latin typeface="Gotham HTF Book" pitchFamily="2" charset="0"/>
              </a:rPr>
              <a:t>Classes:</a:t>
            </a:r>
          </a:p>
          <a:p>
            <a:pPr lvl="1" algn="just">
              <a:lnSpc>
                <a:spcPct val="170000"/>
              </a:lnSpc>
            </a:pPr>
            <a:r>
              <a:rPr lang="en-US" sz="2000" dirty="0" err="1">
                <a:latin typeface="Gotham HTF Book" pitchFamily="2" charset="0"/>
              </a:rPr>
              <a:t>Qual</a:t>
            </a:r>
            <a:r>
              <a:rPr lang="en-US" sz="2000" dirty="0">
                <a:latin typeface="Gotham HTF Book" pitchFamily="2" charset="0"/>
              </a:rPr>
              <a:t> a </a:t>
            </a:r>
            <a:r>
              <a:rPr lang="en-US" sz="2000" dirty="0" err="1">
                <a:latin typeface="Gotham HTF Book" pitchFamily="2" charset="0"/>
              </a:rPr>
              <a:t>diferença</a:t>
            </a:r>
            <a:r>
              <a:rPr lang="en-US" sz="2000" dirty="0">
                <a:latin typeface="Gotham HTF Book" pitchFamily="2" charset="0"/>
              </a:rPr>
              <a:t> entre </a:t>
            </a:r>
            <a:r>
              <a:rPr lang="en-US" sz="2000" dirty="0" err="1">
                <a:latin typeface="Gotham HTF Book" pitchFamily="2" charset="0"/>
              </a:rPr>
              <a:t>classe</a:t>
            </a:r>
            <a:r>
              <a:rPr lang="en-US" sz="2000" dirty="0">
                <a:latin typeface="Gotham HTF Book" pitchFamily="2" charset="0"/>
              </a:rPr>
              <a:t> e </a:t>
            </a:r>
            <a:r>
              <a:rPr lang="en-US" sz="2000" dirty="0" err="1">
                <a:latin typeface="Gotham HTF Book" pitchFamily="2" charset="0"/>
              </a:rPr>
              <a:t>objeto</a:t>
            </a:r>
            <a:r>
              <a:rPr lang="en-US" sz="2000" dirty="0">
                <a:latin typeface="Gotham HTF Book" pitchFamily="2" charset="0"/>
              </a:rPr>
              <a:t>?</a:t>
            </a:r>
          </a:p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Métodos</a:t>
            </a:r>
            <a:r>
              <a:rPr lang="en-US" sz="2000" b="1" dirty="0">
                <a:latin typeface="Gotham HTF Book" pitchFamily="2" charset="0"/>
              </a:rPr>
              <a:t>;</a:t>
            </a:r>
          </a:p>
          <a:p>
            <a:pPr lvl="1" algn="just">
              <a:lnSpc>
                <a:spcPct val="170000"/>
              </a:lnSpc>
            </a:pPr>
            <a:r>
              <a:rPr lang="en-US" sz="2000" dirty="0" err="1">
                <a:latin typeface="Gotham HTF Book" pitchFamily="2" charset="0"/>
              </a:rPr>
              <a:t>Diferença</a:t>
            </a:r>
            <a:r>
              <a:rPr lang="en-US" sz="2000" dirty="0">
                <a:latin typeface="Gotham HTF Book" pitchFamily="2" charset="0"/>
              </a:rPr>
              <a:t> de </a:t>
            </a:r>
            <a:r>
              <a:rPr lang="en-US" sz="2000" dirty="0" err="1">
                <a:latin typeface="Gotham HTF Book" pitchFamily="2" charset="0"/>
              </a:rPr>
              <a:t>sobrecarga</a:t>
            </a:r>
            <a:r>
              <a:rPr lang="en-US" sz="2000" dirty="0">
                <a:latin typeface="Gotham HTF Book" pitchFamily="2" charset="0"/>
              </a:rPr>
              <a:t> e </a:t>
            </a:r>
            <a:r>
              <a:rPr lang="en-US" sz="2000" dirty="0" err="1">
                <a:latin typeface="Gotham HTF Book" pitchFamily="2" charset="0"/>
              </a:rPr>
              <a:t>sobrescrita</a:t>
            </a:r>
            <a:r>
              <a:rPr lang="en-US" sz="2000" dirty="0">
                <a:latin typeface="Gotham HTF Book" pitchFamily="2" charset="0"/>
              </a:rPr>
              <a:t>?</a:t>
            </a:r>
          </a:p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Atributos</a:t>
            </a:r>
            <a:r>
              <a:rPr lang="en-US" sz="2000" b="1" dirty="0">
                <a:latin typeface="Gotham HTF Book" pitchFamily="2" charset="0"/>
              </a:rPr>
              <a:t>:</a:t>
            </a:r>
          </a:p>
          <a:p>
            <a:pPr lvl="1" algn="just">
              <a:lnSpc>
                <a:spcPct val="170000"/>
              </a:lnSpc>
            </a:pPr>
            <a:r>
              <a:rPr lang="en-US" sz="2000" dirty="0" err="1">
                <a:latin typeface="Gotham HTF Book" pitchFamily="2" charset="0"/>
              </a:rPr>
              <a:t>Quais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os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tipos</a:t>
            </a:r>
            <a:r>
              <a:rPr lang="en-US" sz="2000" dirty="0">
                <a:latin typeface="Gotham HTF Book" pitchFamily="2" charset="0"/>
              </a:rPr>
              <a:t> e </a:t>
            </a:r>
            <a:r>
              <a:rPr lang="en-US" sz="2000" dirty="0" err="1">
                <a:latin typeface="Gotham HTF Book" pitchFamily="2" charset="0"/>
              </a:rPr>
              <a:t>valores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padrões</a:t>
            </a:r>
            <a:r>
              <a:rPr lang="en-US" sz="2000" dirty="0">
                <a:latin typeface="Gotham HTF Book" pitchFamily="2" charset="0"/>
              </a:rPr>
              <a:t>?</a:t>
            </a:r>
          </a:p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Construtores</a:t>
            </a:r>
            <a:r>
              <a:rPr lang="en-US" sz="2000" b="1" dirty="0">
                <a:latin typeface="Gotham HTF Book" pitchFamily="2" charset="0"/>
              </a:rPr>
              <a:t>:</a:t>
            </a:r>
          </a:p>
          <a:p>
            <a:pPr lvl="1" algn="just">
              <a:lnSpc>
                <a:spcPct val="170000"/>
              </a:lnSpc>
            </a:pPr>
            <a:r>
              <a:rPr lang="en-US" sz="2000" dirty="0" err="1">
                <a:latin typeface="Gotham HTF Book" pitchFamily="2" charset="0"/>
              </a:rPr>
              <a:t>Precisa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sempre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ter</a:t>
            </a:r>
            <a:r>
              <a:rPr lang="en-US" sz="2000" dirty="0">
                <a:latin typeface="Gotham HTF Book" pitchFamily="2" charset="0"/>
              </a:rPr>
              <a:t> o </a:t>
            </a:r>
            <a:r>
              <a:rPr lang="en-US" sz="2000" dirty="0" err="1">
                <a:latin typeface="Gotham HTF Book" pitchFamily="2" charset="0"/>
              </a:rPr>
              <a:t>construtor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b="1" dirty="0">
                <a:latin typeface="Gotham HTF Book" pitchFamily="2" charset="0"/>
              </a:rPr>
              <a:t>“</a:t>
            </a:r>
            <a:r>
              <a:rPr lang="en-US" sz="2000" b="1" dirty="0" err="1">
                <a:latin typeface="Gotham HTF Book" pitchFamily="2" charset="0"/>
              </a:rPr>
              <a:t>cheio</a:t>
            </a:r>
            <a:r>
              <a:rPr lang="en-US" sz="2000" b="1" dirty="0">
                <a:latin typeface="Gotham HTF Book" pitchFamily="2" charset="0"/>
              </a:rPr>
              <a:t>” e </a:t>
            </a:r>
            <a:r>
              <a:rPr lang="en-US" sz="2000" b="1" dirty="0" err="1">
                <a:latin typeface="Gotham HTF Book" pitchFamily="2" charset="0"/>
              </a:rPr>
              <a:t>vazio</a:t>
            </a:r>
            <a:r>
              <a:rPr lang="en-US" sz="2000" b="1" dirty="0">
                <a:latin typeface="Gotham HTF Book" pitchFamily="2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FDFCA-516F-5E4E-BD54-B4F1AC494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899" y="1211317"/>
            <a:ext cx="1919890" cy="19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53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JAVA - OPERADORES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91AF9AF-18E3-054B-B8C6-7A120C9DE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277" y="932240"/>
            <a:ext cx="8126715" cy="5310905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Operadores</a:t>
            </a:r>
            <a:r>
              <a:rPr lang="en-US" sz="2000" b="1" dirty="0">
                <a:latin typeface="Gotham HTF Book" pitchFamily="2" charset="0"/>
              </a:rPr>
              <a:t> </a:t>
            </a:r>
            <a:r>
              <a:rPr lang="en-US" sz="2000" b="1" dirty="0" err="1">
                <a:latin typeface="Gotham HTF Book" pitchFamily="2" charset="0"/>
              </a:rPr>
              <a:t>matemáticos</a:t>
            </a:r>
            <a:r>
              <a:rPr lang="en-US" sz="2000" b="1" dirty="0">
                <a:latin typeface="Gotham HTF Book" pitchFamily="2" charset="0"/>
              </a:rPr>
              <a:t>:</a:t>
            </a:r>
          </a:p>
          <a:p>
            <a:pPr marL="457200" lvl="1" indent="0" algn="just">
              <a:lnSpc>
                <a:spcPct val="170000"/>
              </a:lnSpc>
              <a:buNone/>
            </a:pPr>
            <a:r>
              <a:rPr lang="en-US" sz="2000" dirty="0">
                <a:latin typeface="Gotham HTF Book" pitchFamily="2" charset="0"/>
              </a:rPr>
              <a:t>+ , - , * , / , %</a:t>
            </a:r>
          </a:p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Operadores</a:t>
            </a:r>
            <a:r>
              <a:rPr lang="en-US" sz="2000" b="1" dirty="0">
                <a:latin typeface="Gotham HTF Book" pitchFamily="2" charset="0"/>
              </a:rPr>
              <a:t> </a:t>
            </a:r>
            <a:r>
              <a:rPr lang="en-US" sz="2000" b="1" dirty="0" err="1">
                <a:latin typeface="Gotham HTF Book" pitchFamily="2" charset="0"/>
              </a:rPr>
              <a:t>relacionais</a:t>
            </a:r>
            <a:r>
              <a:rPr lang="en-US" sz="2000" b="1" dirty="0">
                <a:latin typeface="Gotham HTF Book" pitchFamily="2" charset="0"/>
              </a:rPr>
              <a:t>:</a:t>
            </a:r>
          </a:p>
          <a:p>
            <a:pPr marL="457200" lvl="1" indent="0" algn="just">
              <a:lnSpc>
                <a:spcPct val="170000"/>
              </a:lnSpc>
              <a:buNone/>
            </a:pPr>
            <a:r>
              <a:rPr lang="en-US" sz="2000" dirty="0">
                <a:latin typeface="Gotham HTF Book" pitchFamily="2" charset="0"/>
              </a:rPr>
              <a:t>==, !=, &gt;=, &lt;=, &gt;, &lt;, !, &amp;&amp;, ||</a:t>
            </a:r>
          </a:p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Instrução</a:t>
            </a:r>
            <a:r>
              <a:rPr lang="en-US" sz="2000" b="1" dirty="0">
                <a:latin typeface="Gotham HTF Book" pitchFamily="2" charset="0"/>
              </a:rPr>
              <a:t> if e else;</a:t>
            </a:r>
            <a:endParaRPr lang="en-US" sz="2000" dirty="0">
              <a:latin typeface="Gotham HTF Book" pitchFamily="2" charset="0"/>
            </a:endParaRPr>
          </a:p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Operador</a:t>
            </a:r>
            <a:r>
              <a:rPr lang="en-US" sz="2000" b="1" dirty="0">
                <a:latin typeface="Gotham HTF Book" pitchFamily="2" charset="0"/>
              </a:rPr>
              <a:t> </a:t>
            </a:r>
            <a:r>
              <a:rPr lang="en-US" sz="2000" b="1" dirty="0" err="1">
                <a:latin typeface="Gotham HTF Book" pitchFamily="2" charset="0"/>
              </a:rPr>
              <a:t>ternário</a:t>
            </a:r>
            <a:r>
              <a:rPr lang="en-US" sz="2000" b="1" dirty="0">
                <a:latin typeface="Gotham HTF Book" pitchFamily="2" charset="0"/>
              </a:rPr>
              <a:t>: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latin typeface="Gotham HTF Book" pitchFamily="2" charset="0"/>
              </a:rPr>
              <a:t>(</a:t>
            </a:r>
            <a:r>
              <a:rPr lang="en-US" dirty="0" err="1">
                <a:latin typeface="Gotham HTF Book" pitchFamily="2" charset="0"/>
              </a:rPr>
              <a:t>condicao</a:t>
            </a:r>
            <a:r>
              <a:rPr lang="en-US" dirty="0">
                <a:latin typeface="Gotham HTF Book" pitchFamily="2" charset="0"/>
              </a:rPr>
              <a:t>) ? </a:t>
            </a:r>
            <a:r>
              <a:rPr lang="en-US" dirty="0" err="1">
                <a:latin typeface="Gotham HTF Book" pitchFamily="2" charset="0"/>
              </a:rPr>
              <a:t>seVerdadeiro</a:t>
            </a:r>
            <a:r>
              <a:rPr lang="en-US" dirty="0">
                <a:latin typeface="Gotham HTF Book" pitchFamily="2" charset="0"/>
              </a:rPr>
              <a:t> : </a:t>
            </a:r>
            <a:r>
              <a:rPr lang="en-US" dirty="0" err="1">
                <a:latin typeface="Gotham HTF Book" pitchFamily="2" charset="0"/>
              </a:rPr>
              <a:t>seFalso</a:t>
            </a:r>
            <a:r>
              <a:rPr lang="en-US" dirty="0">
                <a:latin typeface="Gotham HTF Book" pitchFamily="2" charset="0"/>
              </a:rPr>
              <a:t>;</a:t>
            </a:r>
            <a:endParaRPr lang="en-US" sz="2000" dirty="0">
              <a:latin typeface="Gotham HTF Book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DA790-ACEA-D94B-8A56-09238740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83" y="147057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5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JAVA - LOOPS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968FE36-7294-044F-A628-71E3F7212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277" y="932240"/>
            <a:ext cx="8126715" cy="5310905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2000" b="1" dirty="0">
                <a:latin typeface="Gotham HTF Book" pitchFamily="2" charset="0"/>
              </a:rPr>
              <a:t>FOR</a:t>
            </a:r>
          </a:p>
          <a:p>
            <a:pPr marL="457200" lvl="1" indent="0" algn="just">
              <a:lnSpc>
                <a:spcPct val="1700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for (</a:t>
            </a:r>
            <a:r>
              <a:rPr lang="en-US" sz="2000" b="1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i=0; i&lt;10; i++) { }</a:t>
            </a:r>
          </a:p>
          <a:p>
            <a:pPr algn="just">
              <a:lnSpc>
                <a:spcPct val="170000"/>
              </a:lnSpc>
            </a:pPr>
            <a:r>
              <a:rPr lang="en-US" sz="2000" b="1" dirty="0">
                <a:latin typeface="Gotham HTF Book" pitchFamily="2" charset="0"/>
              </a:rPr>
              <a:t>WHILE</a:t>
            </a:r>
          </a:p>
          <a:p>
            <a:pPr marL="457200" lvl="1" indent="0" algn="just">
              <a:lnSpc>
                <a:spcPct val="1700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while(x == 0) { }</a:t>
            </a:r>
          </a:p>
          <a:p>
            <a:pPr algn="just">
              <a:lnSpc>
                <a:spcPct val="170000"/>
              </a:lnSpc>
            </a:pPr>
            <a:r>
              <a:rPr lang="en-US" sz="2000" b="1" dirty="0">
                <a:latin typeface="Gotham HTF Book" pitchFamily="2" charset="0"/>
              </a:rPr>
              <a:t>DO WHILE</a:t>
            </a:r>
          </a:p>
          <a:p>
            <a:pPr marL="457200" lvl="1" indent="0" algn="just">
              <a:lnSpc>
                <a:spcPct val="1700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do { } while(x &lt;0);</a:t>
            </a:r>
          </a:p>
          <a:p>
            <a:pPr algn="just">
              <a:lnSpc>
                <a:spcPct val="170000"/>
              </a:lnSpc>
            </a:pPr>
            <a:r>
              <a:rPr lang="en-US" sz="2000" b="1" dirty="0">
                <a:latin typeface="Gotham HTF Book" pitchFamily="2" charset="0"/>
              </a:rPr>
              <a:t>FOR EACH</a:t>
            </a:r>
          </a:p>
          <a:p>
            <a:pPr marL="457200" lvl="1" indent="0" algn="just">
              <a:lnSpc>
                <a:spcPct val="1700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for (String item : </a:t>
            </a:r>
            <a:r>
              <a:rPr lang="en-US" sz="2000" b="1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lista</a:t>
            </a: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) {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69448-1748-524C-89FA-E4738435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86" y="155465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JAVA - COLLECTIONS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26C536D-9FEC-4B46-8DEC-EF0FF0CFE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277" y="932240"/>
            <a:ext cx="8126715" cy="5310905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2000" b="1" dirty="0">
                <a:latin typeface="Gotham HTF Book" pitchFamily="2" charset="0"/>
              </a:rPr>
              <a:t>LISTS</a:t>
            </a:r>
          </a:p>
          <a:p>
            <a:pPr marL="457200" lvl="1" indent="0" algn="just">
              <a:lnSpc>
                <a:spcPct val="1700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List&lt;String&gt; </a:t>
            </a:r>
            <a:r>
              <a:rPr lang="en-US" sz="2000" b="1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lista</a:t>
            </a: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= new </a:t>
            </a:r>
            <a:r>
              <a:rPr lang="en-US" sz="2000" b="1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ArrayList</a:t>
            </a: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&lt;String&gt;();</a:t>
            </a:r>
          </a:p>
          <a:p>
            <a:pPr algn="just">
              <a:lnSpc>
                <a:spcPct val="170000"/>
              </a:lnSpc>
            </a:pPr>
            <a:r>
              <a:rPr lang="en-US" sz="2000" b="1" dirty="0">
                <a:latin typeface="Gotham HTF Book" pitchFamily="2" charset="0"/>
              </a:rPr>
              <a:t>SETS</a:t>
            </a:r>
          </a:p>
          <a:p>
            <a:pPr marL="457200" lvl="1" indent="0" algn="just">
              <a:lnSpc>
                <a:spcPct val="1700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Set&lt;Integer&gt; set = new </a:t>
            </a:r>
            <a:r>
              <a:rPr lang="en-US" sz="2000" b="1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HashSet</a:t>
            </a: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&lt;Integer&gt;();</a:t>
            </a:r>
          </a:p>
          <a:p>
            <a:pPr algn="just">
              <a:lnSpc>
                <a:spcPct val="170000"/>
              </a:lnSpc>
            </a:pPr>
            <a:r>
              <a:rPr lang="en-US" sz="2000" b="1" dirty="0">
                <a:latin typeface="Gotham HTF Book" pitchFamily="2" charset="0"/>
              </a:rPr>
              <a:t>MAPS</a:t>
            </a:r>
          </a:p>
          <a:p>
            <a:pPr marL="457200" lvl="1" indent="0" algn="just">
              <a:lnSpc>
                <a:spcPct val="170000"/>
              </a:lnSpc>
              <a:buNone/>
            </a:pP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Map&lt;</a:t>
            </a:r>
            <a:r>
              <a:rPr lang="en-US" sz="2000" b="1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Integer,String</a:t>
            </a:r>
            <a:r>
              <a:rPr lang="en-US" sz="2000" b="1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&gt; map = new HashMap&lt;&gt;();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BB3F0-2309-7C4E-B33F-E1F95D2D5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347" y="461754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34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INTERFACES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6EADD0D-D0B2-3C43-BD7A-332CEF53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277" y="932240"/>
            <a:ext cx="8126715" cy="5310905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2000" dirty="0">
                <a:latin typeface="Gotham HTF Book" pitchFamily="2" charset="0"/>
              </a:rPr>
              <a:t>Uma </a:t>
            </a:r>
            <a:r>
              <a:rPr lang="en-US" sz="2000" b="1" dirty="0">
                <a:latin typeface="Gotham HTF Book" pitchFamily="2" charset="0"/>
              </a:rPr>
              <a:t>interface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é</a:t>
            </a:r>
            <a:r>
              <a:rPr lang="en-US" sz="2000" dirty="0">
                <a:latin typeface="Gotham HTF Book" pitchFamily="2" charset="0"/>
              </a:rPr>
              <a:t> um conjunto </a:t>
            </a:r>
            <a:r>
              <a:rPr lang="en-US" sz="2000" dirty="0" err="1">
                <a:latin typeface="Gotham HTF Book" pitchFamily="2" charset="0"/>
              </a:rPr>
              <a:t>nomeado</a:t>
            </a:r>
            <a:r>
              <a:rPr lang="en-US" sz="2000" dirty="0">
                <a:latin typeface="Gotham HTF Book" pitchFamily="2" charset="0"/>
              </a:rPr>
              <a:t> de </a:t>
            </a:r>
            <a:r>
              <a:rPr lang="en-US" sz="2000" b="1" dirty="0" err="1">
                <a:latin typeface="Gotham HTF Book" pitchFamily="2" charset="0"/>
              </a:rPr>
              <a:t>comportamentos</a:t>
            </a:r>
            <a:r>
              <a:rPr lang="en-US" sz="2000" dirty="0">
                <a:latin typeface="Gotham HTF Book" pitchFamily="2" charset="0"/>
              </a:rPr>
              <a:t> para o </a:t>
            </a:r>
            <a:r>
              <a:rPr lang="en-US" sz="2000" dirty="0" err="1">
                <a:latin typeface="Gotham HTF Book" pitchFamily="2" charset="0"/>
              </a:rPr>
              <a:t>qual</a:t>
            </a:r>
            <a:r>
              <a:rPr lang="en-US" sz="2000" dirty="0">
                <a:latin typeface="Gotham HTF Book" pitchFamily="2" charset="0"/>
              </a:rPr>
              <a:t> um </a:t>
            </a:r>
            <a:r>
              <a:rPr lang="en-US" sz="2000" dirty="0" err="1">
                <a:latin typeface="Gotham HTF Book" pitchFamily="2" charset="0"/>
              </a:rPr>
              <a:t>implementador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precisa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fornecer</a:t>
            </a:r>
            <a:r>
              <a:rPr lang="en-US" sz="2000" dirty="0">
                <a:latin typeface="Gotham HTF Book" pitchFamily="2" charset="0"/>
              </a:rPr>
              <a:t> o </a:t>
            </a:r>
            <a:r>
              <a:rPr lang="en-US" sz="2000" dirty="0" err="1">
                <a:latin typeface="Gotham HTF Book" pitchFamily="2" charset="0"/>
              </a:rPr>
              <a:t>código</a:t>
            </a:r>
            <a:r>
              <a:rPr lang="en-US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70000"/>
              </a:lnSpc>
            </a:pPr>
            <a:r>
              <a:rPr lang="en-US" sz="2000" dirty="0">
                <a:latin typeface="Gotham HTF Book" pitchFamily="2" charset="0"/>
              </a:rPr>
              <a:t>Define as </a:t>
            </a:r>
            <a:r>
              <a:rPr lang="en-US" sz="2000" b="1" dirty="0" err="1">
                <a:latin typeface="Gotham HTF Book" pitchFamily="2" charset="0"/>
              </a:rPr>
              <a:t>assinaturas</a:t>
            </a:r>
            <a:r>
              <a:rPr lang="en-US" sz="2000" dirty="0">
                <a:latin typeface="Gotham HTF Book" pitchFamily="2" charset="0"/>
              </a:rPr>
              <a:t> dos </a:t>
            </a:r>
            <a:r>
              <a:rPr lang="en-US" sz="2000" dirty="0" err="1">
                <a:latin typeface="Gotham HTF Book" pitchFamily="2" charset="0"/>
              </a:rPr>
              <a:t>métodos</a:t>
            </a:r>
            <a:r>
              <a:rPr lang="en-US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70000"/>
              </a:lnSpc>
            </a:pPr>
            <a:endParaRPr lang="en-US" sz="2000" b="1" dirty="0">
              <a:latin typeface="Gotham HTF Book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37FD0-50F7-D443-A27C-2035D333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97" y="3148636"/>
            <a:ext cx="1625600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203E9-770A-864F-A874-6D583E03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65" y="4488339"/>
            <a:ext cx="16256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ED7C2-AE2F-5543-83F6-E2228BAF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303" y="4343821"/>
            <a:ext cx="16256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7B63CF-7BD4-8845-BB54-C07682A8A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34" y="314863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8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INTERFACES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0744A37-2489-9046-9C74-5B34F1E14CF1}"/>
              </a:ext>
            </a:extLst>
          </p:cNvPr>
          <p:cNvSpPr/>
          <p:nvPr/>
        </p:nvSpPr>
        <p:spPr>
          <a:xfrm>
            <a:off x="3615505" y="4443881"/>
            <a:ext cx="5445698" cy="2010871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E103E6-7888-D443-BD9B-20800EAAAAA8}"/>
              </a:ext>
            </a:extLst>
          </p:cNvPr>
          <p:cNvSpPr/>
          <p:nvPr/>
        </p:nvSpPr>
        <p:spPr>
          <a:xfrm>
            <a:off x="3615505" y="2256322"/>
            <a:ext cx="5445698" cy="2010871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7C6E95-9684-7D43-AA98-0DD39283F8B1}"/>
              </a:ext>
            </a:extLst>
          </p:cNvPr>
          <p:cNvSpPr/>
          <p:nvPr/>
        </p:nvSpPr>
        <p:spPr>
          <a:xfrm>
            <a:off x="292950" y="830317"/>
            <a:ext cx="5445698" cy="1188552"/>
          </a:xfrm>
          <a:prstGeom prst="roundRect">
            <a:avLst/>
          </a:prstGeom>
          <a:noFill/>
          <a:ln w="19050"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631B7-613D-0B49-BCD8-D4DE6EE597F8}"/>
              </a:ext>
            </a:extLst>
          </p:cNvPr>
          <p:cNvSpPr/>
          <p:nvPr/>
        </p:nvSpPr>
        <p:spPr>
          <a:xfrm>
            <a:off x="499241" y="920631"/>
            <a:ext cx="54706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931A68"/>
                </a:solidFill>
                <a:latin typeface="Monaco" pitchFamily="2" charset="77"/>
              </a:rPr>
              <a:t>interface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ClienteDAO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solidFill>
                  <a:srgbClr val="931A68"/>
                </a:solidFill>
                <a:latin typeface="Monaco" pitchFamily="2" charset="77"/>
              </a:rPr>
              <a:t>	void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cadastrar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Cliente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solidFill>
                  <a:srgbClr val="7E504F"/>
                </a:solidFill>
                <a:latin typeface="Monaco" pitchFamily="2" charset="77"/>
              </a:rPr>
              <a:t>cliente</a:t>
            </a:r>
            <a:r>
              <a:rPr lang="en-US" sz="1600" dirty="0">
                <a:latin typeface="Monaco" pitchFamily="2" charset="77"/>
              </a:rPr>
              <a:t>);</a:t>
            </a:r>
          </a:p>
          <a:p>
            <a:r>
              <a:rPr lang="en-US" sz="1600" dirty="0">
                <a:latin typeface="Monaco" pitchFamily="2" charset="77"/>
              </a:rPr>
              <a:t>	List&lt;</a:t>
            </a:r>
            <a:r>
              <a:rPr lang="en-US" sz="1600" dirty="0" err="1">
                <a:latin typeface="Monaco" pitchFamily="2" charset="77"/>
              </a:rPr>
              <a:t>Cliente</a:t>
            </a:r>
            <a:r>
              <a:rPr lang="en-US" sz="1600" dirty="0">
                <a:latin typeface="Monaco" pitchFamily="2" charset="77"/>
              </a:rPr>
              <a:t>&gt; </a:t>
            </a:r>
            <a:r>
              <a:rPr lang="en-US" sz="1600" dirty="0" err="1">
                <a:latin typeface="Monaco" pitchFamily="2" charset="77"/>
              </a:rPr>
              <a:t>listar</a:t>
            </a:r>
            <a:r>
              <a:rPr lang="en-US" sz="1600" dirty="0">
                <a:latin typeface="Monaco" pitchFamily="2" charset="77"/>
              </a:rPr>
              <a:t>();</a:t>
            </a:r>
          </a:p>
          <a:p>
            <a:r>
              <a:rPr lang="en-US" sz="1600" dirty="0">
                <a:latin typeface="Monaco" pitchFamily="2" charset="77"/>
              </a:rPr>
              <a:t>}</a:t>
            </a:r>
            <a:endParaRPr lang="en-US" sz="1600" dirty="0">
              <a:effectLst/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0CFAE-C63C-7D48-8444-CA2A71431DDB}"/>
              </a:ext>
            </a:extLst>
          </p:cNvPr>
          <p:cNvSpPr/>
          <p:nvPr/>
        </p:nvSpPr>
        <p:spPr>
          <a:xfrm>
            <a:off x="3866468" y="2404302"/>
            <a:ext cx="50568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class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ClienteDAOMySQL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implements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ClienteDAO</a:t>
            </a:r>
            <a:r>
              <a:rPr lang="en-US" sz="1200" dirty="0">
                <a:latin typeface="Monaco" pitchFamily="2" charset="77"/>
              </a:rPr>
              <a:t> {</a:t>
            </a:r>
            <a:br>
              <a:rPr lang="en-US" sz="1200" dirty="0">
                <a:latin typeface="Monaco" pitchFamily="2" charset="77"/>
              </a:rPr>
            </a:br>
            <a:endParaRPr lang="en-US" sz="1200" dirty="0">
              <a:latin typeface="Monaco" pitchFamily="2" charset="77"/>
            </a:endParaRPr>
          </a:p>
          <a:p>
            <a:pPr lvl="1"/>
            <a:r>
              <a:rPr lang="en-US" sz="1200" dirty="0">
                <a:solidFill>
                  <a:srgbClr val="777777"/>
                </a:solidFill>
                <a:latin typeface="Monaco" pitchFamily="2" charset="77"/>
              </a:rPr>
              <a:t>@Override</a:t>
            </a:r>
          </a:p>
          <a:p>
            <a:pPr lvl="1"/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cadastrar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Cliente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solidFill>
                  <a:srgbClr val="7E504F"/>
                </a:solidFill>
                <a:latin typeface="Monaco" pitchFamily="2" charset="77"/>
              </a:rPr>
              <a:t>cliente</a:t>
            </a:r>
            <a:r>
              <a:rPr lang="en-US" sz="1200" dirty="0">
                <a:latin typeface="Monaco" pitchFamily="2" charset="77"/>
              </a:rPr>
              <a:t>) { //… }</a:t>
            </a:r>
            <a:br>
              <a:rPr lang="en-US" sz="1200" dirty="0">
                <a:latin typeface="Monaco" pitchFamily="2" charset="77"/>
              </a:rPr>
            </a:br>
            <a:endParaRPr lang="en-US" sz="1200" dirty="0">
              <a:latin typeface="Monaco" pitchFamily="2" charset="77"/>
            </a:endParaRPr>
          </a:p>
          <a:p>
            <a:pPr lvl="1"/>
            <a:r>
              <a:rPr lang="en-US" sz="1200" dirty="0">
                <a:solidFill>
                  <a:srgbClr val="777777"/>
                </a:solidFill>
                <a:latin typeface="Monaco" pitchFamily="2" charset="77"/>
              </a:rPr>
              <a:t>@Override</a:t>
            </a:r>
          </a:p>
          <a:p>
            <a:pPr lvl="1"/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sz="1200" dirty="0">
                <a:latin typeface="Monaco" pitchFamily="2" charset="77"/>
              </a:rPr>
              <a:t> List&lt;</a:t>
            </a:r>
            <a:r>
              <a:rPr lang="en-US" sz="1200" dirty="0" err="1">
                <a:latin typeface="Monaco" pitchFamily="2" charset="77"/>
              </a:rPr>
              <a:t>Cliente</a:t>
            </a:r>
            <a:r>
              <a:rPr lang="en-US" sz="1200" dirty="0">
                <a:latin typeface="Monaco" pitchFamily="2" charset="77"/>
              </a:rPr>
              <a:t>&gt; </a:t>
            </a:r>
            <a:r>
              <a:rPr lang="en-US" sz="1200" dirty="0" err="1">
                <a:latin typeface="Monaco" pitchFamily="2" charset="77"/>
              </a:rPr>
              <a:t>listar</a:t>
            </a:r>
            <a:r>
              <a:rPr lang="en-US" sz="1200" u="sng" dirty="0">
                <a:latin typeface="Monaco" pitchFamily="2" charset="77"/>
              </a:rPr>
              <a:t>()</a:t>
            </a:r>
            <a:r>
              <a:rPr lang="en-US" sz="1200" dirty="0">
                <a:latin typeface="Monaco" pitchFamily="2" charset="77"/>
              </a:rPr>
              <a:t> { //… }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}</a:t>
            </a:r>
            <a:endParaRPr lang="en-US" sz="1200" dirty="0">
              <a:effectLst/>
              <a:latin typeface="Monaco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8FE0D-27AB-104D-9404-6F33DCEBA231}"/>
              </a:ext>
            </a:extLst>
          </p:cNvPr>
          <p:cNvSpPr/>
          <p:nvPr/>
        </p:nvSpPr>
        <p:spPr>
          <a:xfrm>
            <a:off x="3834938" y="4614194"/>
            <a:ext cx="51632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class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ClienteDAOOracle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implements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ClienteDAO</a:t>
            </a:r>
            <a:r>
              <a:rPr lang="en-US" sz="1200" dirty="0">
                <a:latin typeface="Monaco" pitchFamily="2" charset="77"/>
              </a:rPr>
              <a:t> {</a:t>
            </a:r>
          </a:p>
          <a:p>
            <a:endParaRPr lang="en-US" sz="1200" dirty="0">
              <a:latin typeface="Monaco" pitchFamily="2" charset="77"/>
            </a:endParaRPr>
          </a:p>
          <a:p>
            <a:pPr lvl="1"/>
            <a:r>
              <a:rPr lang="en-US" sz="1200" dirty="0">
                <a:solidFill>
                  <a:srgbClr val="777777"/>
                </a:solidFill>
                <a:latin typeface="Monaco" pitchFamily="2" charset="77"/>
              </a:rPr>
              <a:t>@Override</a:t>
            </a:r>
          </a:p>
          <a:p>
            <a:pPr lvl="1"/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latin typeface="Monaco" pitchFamily="2" charset="77"/>
              </a:rPr>
              <a:t>cadastrar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Cliente</a:t>
            </a:r>
            <a:r>
              <a:rPr lang="en-US" sz="1200" dirty="0">
                <a:latin typeface="Monaco" pitchFamily="2" charset="77"/>
              </a:rPr>
              <a:t> </a:t>
            </a:r>
            <a:r>
              <a:rPr lang="en-US" sz="1200" dirty="0" err="1">
                <a:solidFill>
                  <a:srgbClr val="7E504F"/>
                </a:solidFill>
                <a:latin typeface="Monaco" pitchFamily="2" charset="77"/>
              </a:rPr>
              <a:t>cliente</a:t>
            </a:r>
            <a:r>
              <a:rPr lang="en-US" sz="1200" dirty="0">
                <a:latin typeface="Monaco" pitchFamily="2" charset="77"/>
              </a:rPr>
              <a:t>) { //… }</a:t>
            </a:r>
            <a:br>
              <a:rPr lang="en-US" sz="1200" dirty="0">
                <a:latin typeface="Monaco" pitchFamily="2" charset="77"/>
              </a:rPr>
            </a:br>
            <a:endParaRPr lang="en-US" sz="1200" dirty="0">
              <a:latin typeface="Monaco" pitchFamily="2" charset="77"/>
            </a:endParaRPr>
          </a:p>
          <a:p>
            <a:pPr lvl="1"/>
            <a:r>
              <a:rPr lang="en-US" sz="1200" dirty="0">
                <a:solidFill>
                  <a:srgbClr val="777777"/>
                </a:solidFill>
                <a:latin typeface="Monaco" pitchFamily="2" charset="77"/>
              </a:rPr>
              <a:t>@Override</a:t>
            </a:r>
          </a:p>
          <a:p>
            <a:pPr lvl="1"/>
            <a:r>
              <a:rPr lang="en-US" sz="1200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sz="1200" dirty="0">
                <a:latin typeface="Monaco" pitchFamily="2" charset="77"/>
              </a:rPr>
              <a:t> List&lt;</a:t>
            </a:r>
            <a:r>
              <a:rPr lang="en-US" sz="1200" dirty="0" err="1">
                <a:latin typeface="Monaco" pitchFamily="2" charset="77"/>
              </a:rPr>
              <a:t>Cliente</a:t>
            </a:r>
            <a:r>
              <a:rPr lang="en-US" sz="1200" dirty="0">
                <a:latin typeface="Monaco" pitchFamily="2" charset="77"/>
              </a:rPr>
              <a:t>&gt; </a:t>
            </a:r>
            <a:r>
              <a:rPr lang="en-US" sz="1200" dirty="0" err="1">
                <a:latin typeface="Monaco" pitchFamily="2" charset="77"/>
              </a:rPr>
              <a:t>listar</a:t>
            </a:r>
            <a:r>
              <a:rPr lang="en-US" sz="1200" u="sng" dirty="0">
                <a:latin typeface="Monaco" pitchFamily="2" charset="77"/>
              </a:rPr>
              <a:t>()</a:t>
            </a:r>
            <a:r>
              <a:rPr lang="en-US" sz="1200" dirty="0">
                <a:latin typeface="Monaco" pitchFamily="2" charset="77"/>
              </a:rPr>
              <a:t> { //… }</a:t>
            </a:r>
            <a:br>
              <a:rPr lang="en-US" sz="1200" dirty="0">
                <a:latin typeface="Monaco" pitchFamily="2" charset="77"/>
              </a:rPr>
            </a:b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}</a:t>
            </a:r>
            <a:endParaRPr lang="en-US" sz="1200" dirty="0">
              <a:effectLst/>
              <a:latin typeface="Monaco" pitchFamily="2" charset="77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96CFF86-C437-D542-8987-11FE859C289A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1383768" y="3217579"/>
            <a:ext cx="3451469" cy="1012005"/>
          </a:xfrm>
          <a:prstGeom prst="bentConnector2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A135096-3727-DE4F-924E-CD1AB4301001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2640489" y="2286741"/>
            <a:ext cx="1242891" cy="70714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0E95FFF-D69C-A249-9820-C370D0E1E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9610" y="920631"/>
            <a:ext cx="2816771" cy="19160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 dirty="0">
                <a:latin typeface="Gotham HTF Book" pitchFamily="2" charset="0"/>
              </a:rPr>
              <a:t>Interface define </a:t>
            </a:r>
            <a:r>
              <a:rPr lang="en-US" sz="1800" b="1" dirty="0" err="1">
                <a:latin typeface="Gotham HTF Book" pitchFamily="2" charset="0"/>
              </a:rPr>
              <a:t>dois</a:t>
            </a:r>
            <a:r>
              <a:rPr lang="en-US" sz="1800" b="1" dirty="0">
                <a:latin typeface="Gotham HTF Book" pitchFamily="2" charset="0"/>
              </a:rPr>
              <a:t> </a:t>
            </a:r>
            <a:r>
              <a:rPr lang="en-US" sz="1800" b="1" dirty="0" err="1">
                <a:latin typeface="Gotham HTF Book" pitchFamily="2" charset="0"/>
              </a:rPr>
              <a:t>métodos</a:t>
            </a:r>
            <a:r>
              <a:rPr lang="en-US" sz="1800" b="1" dirty="0">
                <a:latin typeface="Gotham HTF Book" pitchFamily="2" charset="0"/>
              </a:rPr>
              <a:t>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456CF2B-ABED-FF4A-9211-02A69AF8D754}"/>
              </a:ext>
            </a:extLst>
          </p:cNvPr>
          <p:cNvSpPr txBox="1">
            <a:spLocks/>
          </p:cNvSpPr>
          <p:nvPr/>
        </p:nvSpPr>
        <p:spPr>
          <a:xfrm>
            <a:off x="188639" y="2400553"/>
            <a:ext cx="2163898" cy="3296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sz="1800" dirty="0" err="1">
                <a:latin typeface="Gotham HTF Book" pitchFamily="2" charset="0"/>
              </a:rPr>
              <a:t>Duas</a:t>
            </a:r>
            <a:r>
              <a:rPr lang="en-US" sz="1800" dirty="0">
                <a:latin typeface="Gotham HTF Book" pitchFamily="2" charset="0"/>
              </a:rPr>
              <a:t> classes </a:t>
            </a:r>
            <a:r>
              <a:rPr lang="en-US" sz="1800" dirty="0" err="1">
                <a:latin typeface="Gotham HTF Book" pitchFamily="2" charset="0"/>
              </a:rPr>
              <a:t>implementam</a:t>
            </a:r>
            <a:r>
              <a:rPr lang="en-US" sz="1800" dirty="0">
                <a:latin typeface="Gotham HTF Book" pitchFamily="2" charset="0"/>
              </a:rPr>
              <a:t> a interface, </a:t>
            </a:r>
            <a:r>
              <a:rPr lang="en-US" sz="1800" dirty="0" err="1">
                <a:latin typeface="Gotham HTF Book" pitchFamily="2" charset="0"/>
              </a:rPr>
              <a:t>uma</a:t>
            </a:r>
            <a:r>
              <a:rPr lang="en-US" sz="1800" dirty="0">
                <a:latin typeface="Gotham HTF Book" pitchFamily="2" charset="0"/>
              </a:rPr>
              <a:t> para </a:t>
            </a:r>
            <a:r>
              <a:rPr lang="en-US" sz="1800" dirty="0" err="1">
                <a:latin typeface="Gotham HTF Book" pitchFamily="2" charset="0"/>
              </a:rPr>
              <a:t>utilizar</a:t>
            </a:r>
            <a:r>
              <a:rPr lang="en-US" sz="1800" dirty="0">
                <a:latin typeface="Gotham HTF Book" pitchFamily="2" charset="0"/>
              </a:rPr>
              <a:t> o banco Oracle e outro para o MySQL.</a:t>
            </a:r>
          </a:p>
        </p:txBody>
      </p:sp>
    </p:spTree>
    <p:extLst>
      <p:ext uri="{BB962C8B-B14F-4D97-AF65-F5344CB8AC3E}">
        <p14:creationId xmlns:p14="http://schemas.microsoft.com/office/powerpoint/2010/main" val="3290174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DATAS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3B079B6-5CCF-5841-B286-3D0DE6D20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277" y="932151"/>
            <a:ext cx="8126715" cy="5310905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2000" b="1" dirty="0">
                <a:latin typeface="Gotham HTF Book" pitchFamily="2" charset="0"/>
              </a:rPr>
              <a:t>DATE</a:t>
            </a:r>
          </a:p>
          <a:p>
            <a:pPr lvl="1" algn="just">
              <a:lnSpc>
                <a:spcPct val="170000"/>
              </a:lnSpc>
            </a:pPr>
            <a:r>
              <a:rPr lang="en-US" sz="2000" dirty="0" err="1">
                <a:latin typeface="Gotham HTF Book" pitchFamily="2" charset="0"/>
              </a:rPr>
              <a:t>Classe</a:t>
            </a:r>
            <a:r>
              <a:rPr lang="en-US" sz="2000" dirty="0">
                <a:latin typeface="Gotham HTF Book" pitchFamily="2" charset="0"/>
              </a:rPr>
              <a:t> que </a:t>
            </a:r>
            <a:r>
              <a:rPr lang="en-US" sz="2000" dirty="0" err="1">
                <a:latin typeface="Gotham HTF Book" pitchFamily="2" charset="0"/>
              </a:rPr>
              <a:t>armazena</a:t>
            </a:r>
            <a:r>
              <a:rPr lang="en-US" sz="2000" dirty="0">
                <a:latin typeface="Gotham HTF Book" pitchFamily="2" charset="0"/>
              </a:rPr>
              <a:t> o tempo, </a:t>
            </a:r>
            <a:r>
              <a:rPr lang="en-US" sz="2000" dirty="0" err="1">
                <a:latin typeface="Gotham HTF Book" pitchFamily="2" charset="0"/>
              </a:rPr>
              <a:t>porém</a:t>
            </a:r>
            <a:r>
              <a:rPr lang="en-US" sz="2000" dirty="0">
                <a:latin typeface="Gotham HTF Book" pitchFamily="2" charset="0"/>
              </a:rPr>
              <a:t> a </a:t>
            </a:r>
            <a:r>
              <a:rPr lang="en-US" sz="2000" dirty="0" err="1">
                <a:latin typeface="Gotham HTF Book" pitchFamily="2" charset="0"/>
              </a:rPr>
              <a:t>maioria</a:t>
            </a:r>
            <a:r>
              <a:rPr lang="en-US" sz="2000" dirty="0">
                <a:latin typeface="Gotham HTF Book" pitchFamily="2" charset="0"/>
              </a:rPr>
              <a:t> dos </a:t>
            </a:r>
            <a:r>
              <a:rPr lang="en-US" sz="2000" dirty="0" err="1">
                <a:latin typeface="Gotham HTF Book" pitchFamily="2" charset="0"/>
              </a:rPr>
              <a:t>métodos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estão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marcados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como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b="1" dirty="0">
                <a:latin typeface="Gotham HTF Book" pitchFamily="2" charset="0"/>
              </a:rPr>
              <a:t>deprecated;</a:t>
            </a:r>
          </a:p>
          <a:p>
            <a:pPr algn="just">
              <a:lnSpc>
                <a:spcPct val="170000"/>
              </a:lnSpc>
            </a:pPr>
            <a:r>
              <a:rPr lang="en-US" sz="2000" b="1" dirty="0">
                <a:latin typeface="Gotham HTF Book" pitchFamily="2" charset="0"/>
              </a:rPr>
              <a:t>CALENDAR</a:t>
            </a:r>
          </a:p>
          <a:p>
            <a:pPr lvl="1" algn="just">
              <a:lnSpc>
                <a:spcPct val="170000"/>
              </a:lnSpc>
            </a:pPr>
            <a:r>
              <a:rPr lang="en-US" sz="2000" dirty="0" err="1">
                <a:latin typeface="Gotham HTF Book" pitchFamily="2" charset="0"/>
              </a:rPr>
              <a:t>Classe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b="1" dirty="0" err="1">
                <a:latin typeface="Gotham HTF Book" pitchFamily="2" charset="0"/>
              </a:rPr>
              <a:t>abstrata</a:t>
            </a:r>
            <a:r>
              <a:rPr lang="en-US" sz="2000" dirty="0">
                <a:latin typeface="Gotham HTF Book" pitchFamily="2" charset="0"/>
              </a:rPr>
              <a:t> para </a:t>
            </a:r>
            <a:r>
              <a:rPr lang="en-US" sz="2000" dirty="0" err="1">
                <a:latin typeface="Gotham HTF Book" pitchFamily="2" charset="0"/>
              </a:rPr>
              <a:t>trabalhar</a:t>
            </a:r>
            <a:r>
              <a:rPr lang="en-US" sz="2000" dirty="0">
                <a:latin typeface="Gotham HTF Book" pitchFamily="2" charset="0"/>
              </a:rPr>
              <a:t> com Data no Java:</a:t>
            </a:r>
          </a:p>
          <a:p>
            <a:pPr lvl="1" algn="just">
              <a:lnSpc>
                <a:spcPct val="170000"/>
              </a:lnSpc>
            </a:pPr>
            <a:r>
              <a:rPr lang="en-US" sz="20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Calendar </a:t>
            </a:r>
            <a:r>
              <a:rPr lang="en-US" sz="20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hoje</a:t>
            </a:r>
            <a:r>
              <a:rPr lang="en-US" sz="20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Calendar.getInstance</a:t>
            </a:r>
            <a:r>
              <a:rPr lang="en-US" sz="20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();</a:t>
            </a:r>
          </a:p>
          <a:p>
            <a:pPr lvl="1" algn="just">
              <a:lnSpc>
                <a:spcPct val="170000"/>
              </a:lnSpc>
            </a:pPr>
            <a:r>
              <a:rPr lang="en-US" sz="20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Calendar data = new </a:t>
            </a:r>
            <a:r>
              <a:rPr lang="en-US" sz="20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GregorianCalendar</a:t>
            </a:r>
            <a:r>
              <a:rPr lang="en-US" sz="20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ano,mes,dia</a:t>
            </a:r>
            <a:r>
              <a:rPr lang="en-US" sz="20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73671-1F9B-B04B-94F6-F03695DC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494" y="5246137"/>
            <a:ext cx="819208" cy="81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46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DATAS - FORMATAÇÃO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90610CC-2B1F-8A44-8746-4BCAC1F75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277" y="932240"/>
            <a:ext cx="8463923" cy="873411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SimpleDateFormat</a:t>
            </a:r>
            <a:endParaRPr lang="en-US" sz="2000" b="1" dirty="0">
              <a:latin typeface="Gotham HTF Book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8B20F-4C3B-744E-A2BF-01587E64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4980173"/>
            <a:ext cx="1397000" cy="139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34E0E2-87E1-194B-B110-250BDBBC3BB2}"/>
              </a:ext>
            </a:extLst>
          </p:cNvPr>
          <p:cNvSpPr/>
          <p:nvPr/>
        </p:nvSpPr>
        <p:spPr>
          <a:xfrm>
            <a:off x="1409261" y="2325034"/>
            <a:ext cx="71502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Calendar </a:t>
            </a:r>
            <a:r>
              <a:rPr lang="en-US" sz="2000" dirty="0">
                <a:solidFill>
                  <a:srgbClr val="7E504F"/>
                </a:solidFill>
                <a:latin typeface="Monaco" pitchFamily="2" charset="77"/>
              </a:rPr>
              <a:t>data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Calendar.getInstance</a:t>
            </a:r>
            <a:r>
              <a:rPr lang="en-US" sz="2000" dirty="0">
                <a:latin typeface="Monaco" pitchFamily="2" charset="77"/>
              </a:rPr>
              <a:t>();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SimpleDateFormat</a:t>
            </a:r>
            <a:r>
              <a:rPr lang="en-US" sz="2000" dirty="0">
                <a:latin typeface="Monaco" pitchFamily="2" charset="77"/>
              </a:rPr>
              <a:t> </a:t>
            </a:r>
            <a:r>
              <a:rPr lang="en-US" sz="2000" dirty="0">
                <a:solidFill>
                  <a:srgbClr val="7E504F"/>
                </a:solidFill>
                <a:latin typeface="Monaco" pitchFamily="2" charset="77"/>
              </a:rPr>
              <a:t>format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>
                <a:solidFill>
                  <a:srgbClr val="931A68"/>
                </a:solidFill>
                <a:latin typeface="Monaco" pitchFamily="2" charset="77"/>
              </a:rPr>
              <a:t>new</a:t>
            </a:r>
            <a:r>
              <a:rPr lang="en-US" sz="2000" dirty="0">
                <a:latin typeface="Monaco" pitchFamily="2" charset="77"/>
              </a:rPr>
              <a:t> 		</a:t>
            </a:r>
            <a:r>
              <a:rPr lang="en-US" sz="2000" dirty="0" err="1">
                <a:latin typeface="Monaco" pitchFamily="2" charset="77"/>
              </a:rPr>
              <a:t>SimpleDateFormat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000" dirty="0">
                <a:solidFill>
                  <a:srgbClr val="3933FF"/>
                </a:solidFill>
                <a:latin typeface="Monaco" pitchFamily="2" charset="77"/>
              </a:rPr>
              <a:t>"</a:t>
            </a:r>
            <a:r>
              <a:rPr lang="en-US" sz="2000" dirty="0" err="1">
                <a:solidFill>
                  <a:srgbClr val="3933FF"/>
                </a:solidFill>
                <a:latin typeface="Monaco" pitchFamily="2" charset="77"/>
              </a:rPr>
              <a:t>dd</a:t>
            </a:r>
            <a:r>
              <a:rPr lang="en-US" sz="2000" dirty="0">
                <a:solidFill>
                  <a:srgbClr val="3933FF"/>
                </a:solidFill>
                <a:latin typeface="Monaco" pitchFamily="2" charset="77"/>
              </a:rPr>
              <a:t>/MM/</a:t>
            </a:r>
            <a:r>
              <a:rPr lang="en-US" sz="2000" dirty="0" err="1">
                <a:solidFill>
                  <a:srgbClr val="3933FF"/>
                </a:solidFill>
                <a:latin typeface="Monaco" pitchFamily="2" charset="77"/>
              </a:rPr>
              <a:t>yyyy</a:t>
            </a:r>
            <a:r>
              <a:rPr lang="en-US" sz="2000" dirty="0">
                <a:solidFill>
                  <a:srgbClr val="3933FF"/>
                </a:solidFill>
                <a:latin typeface="Monaco" pitchFamily="2" charset="77"/>
              </a:rPr>
              <a:t>"</a:t>
            </a:r>
            <a:r>
              <a:rPr lang="en-US" sz="2000" dirty="0">
                <a:latin typeface="Monaco" pitchFamily="2" charset="77"/>
              </a:rPr>
              <a:t>);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solidFill>
                  <a:srgbClr val="7E504F"/>
                </a:solidFill>
                <a:latin typeface="Monaco" pitchFamily="2" charset="77"/>
              </a:rPr>
              <a:t>format</a:t>
            </a:r>
            <a:r>
              <a:rPr lang="en-US" sz="2000" dirty="0" err="1">
                <a:latin typeface="Monaco" pitchFamily="2" charset="77"/>
              </a:rPr>
              <a:t>.format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000" dirty="0" err="1">
                <a:solidFill>
                  <a:srgbClr val="7E504F"/>
                </a:solidFill>
                <a:latin typeface="Monaco" pitchFamily="2" charset="77"/>
              </a:rPr>
              <a:t>data</a:t>
            </a:r>
            <a:r>
              <a:rPr lang="en-US" sz="2000" dirty="0" err="1">
                <a:latin typeface="Monaco" pitchFamily="2" charset="77"/>
              </a:rPr>
              <a:t>.getTime</a:t>
            </a:r>
            <a:r>
              <a:rPr lang="en-US" sz="2000" dirty="0">
                <a:latin typeface="Monaco" pitchFamily="2" charset="77"/>
              </a:rPr>
              <a:t>());</a:t>
            </a:r>
            <a:endParaRPr lang="en-US" sz="2000" dirty="0">
              <a:effectLst/>
              <a:latin typeface="Monaco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7C8E58-9805-F747-83B2-900515221969}"/>
              </a:ext>
            </a:extLst>
          </p:cNvPr>
          <p:cNvSpPr/>
          <p:nvPr/>
        </p:nvSpPr>
        <p:spPr>
          <a:xfrm>
            <a:off x="763137" y="2011968"/>
            <a:ext cx="7640876" cy="2565125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9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78" y="2610379"/>
            <a:ext cx="82092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Gotham HTF Book" pitchFamily="2" charset="0"/>
              </a:rPr>
              <a:t>ENTERPRISE APPLICATION DEVELOPMENT</a:t>
            </a:r>
          </a:p>
          <a:p>
            <a:r>
              <a:rPr lang="pt-BR" sz="2400" dirty="0">
                <a:latin typeface="Gotham HTF Book" pitchFamily="2" charset="0"/>
              </a:rPr>
              <a:t>Prof. Me. Thiago T. I. Yamamoto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00895" y="4667317"/>
            <a:ext cx="314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20000"/>
                </a:solidFill>
                <a:latin typeface="Gotham HTF Book" pitchFamily="2" charset="0"/>
              </a:rPr>
              <a:t>#01 - APRESENTAÇÃO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6590" y="4521160"/>
            <a:ext cx="3910819" cy="692425"/>
          </a:xfrm>
          <a:prstGeom prst="rect">
            <a:avLst/>
          </a:prstGeom>
          <a:noFill/>
          <a:ln>
            <a:solidFill>
              <a:srgbClr val="0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8144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DATAS – JAVA 8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03BC6D5-A2FD-6140-BE30-669CDC0F3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388" y="870517"/>
            <a:ext cx="8197223" cy="531090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400" b="1" dirty="0">
                <a:latin typeface="Gotham HTF Book" pitchFamily="2" charset="0"/>
              </a:rPr>
              <a:t>Java 8 </a:t>
            </a:r>
            <a:r>
              <a:rPr lang="en-US" sz="2400" b="1" dirty="0" err="1">
                <a:latin typeface="Gotham HTF Book" pitchFamily="2" charset="0"/>
              </a:rPr>
              <a:t>possui</a:t>
            </a:r>
            <a:r>
              <a:rPr lang="en-US" sz="2400" b="1" dirty="0">
                <a:latin typeface="Gotham HTF Book" pitchFamily="2" charset="0"/>
              </a:rPr>
              <a:t> </a:t>
            </a:r>
            <a:r>
              <a:rPr lang="en-US" sz="2400" b="1" dirty="0" err="1">
                <a:latin typeface="Gotham HTF Book" pitchFamily="2" charset="0"/>
              </a:rPr>
              <a:t>uma</a:t>
            </a:r>
            <a:r>
              <a:rPr lang="en-US" sz="2400" b="1" dirty="0">
                <a:latin typeface="Gotham HTF Book" pitchFamily="2" charset="0"/>
              </a:rPr>
              <a:t> nova API para </a:t>
            </a:r>
            <a:r>
              <a:rPr lang="en-US" sz="2400" b="1" dirty="0" err="1">
                <a:latin typeface="Gotham HTF Book" pitchFamily="2" charset="0"/>
              </a:rPr>
              <a:t>datas</a:t>
            </a:r>
            <a:r>
              <a:rPr lang="en-US" sz="2400" b="1" dirty="0">
                <a:latin typeface="Gotham HTF Book" pitchFamily="2" charset="0"/>
              </a:rPr>
              <a:t>:</a:t>
            </a:r>
          </a:p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LocalDate</a:t>
            </a:r>
            <a:r>
              <a:rPr lang="en-US" sz="2000" b="1" dirty="0">
                <a:latin typeface="Gotham HTF Book" pitchFamily="2" charset="0"/>
              </a:rPr>
              <a:t> – </a:t>
            </a:r>
            <a:r>
              <a:rPr lang="en-US" sz="2000" dirty="0">
                <a:latin typeface="Gotham HTF Book" pitchFamily="2" charset="0"/>
              </a:rPr>
              <a:t>data, </a:t>
            </a:r>
            <a:r>
              <a:rPr lang="en-US" sz="2000" dirty="0" err="1">
                <a:latin typeface="Gotham HTF Book" pitchFamily="2" charset="0"/>
              </a:rPr>
              <a:t>sem</a:t>
            </a:r>
            <a:r>
              <a:rPr lang="en-US" sz="2000" dirty="0">
                <a:latin typeface="Gotham HTF Book" pitchFamily="2" charset="0"/>
              </a:rPr>
              <a:t> horas;</a:t>
            </a:r>
            <a:endParaRPr lang="en-US" sz="2400" dirty="0">
              <a:latin typeface="Gotham HTF Book" pitchFamily="2" charset="0"/>
            </a:endParaRPr>
          </a:p>
          <a:p>
            <a:pPr lvl="1"/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LocalDate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hoje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LocalDate.now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();</a:t>
            </a:r>
          </a:p>
          <a:p>
            <a:pPr lvl="1"/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LocalDate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data =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LocalDate.of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ano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mes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dia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);</a:t>
            </a:r>
            <a:endParaRPr lang="en-US" sz="1800" dirty="0">
              <a:latin typeface="Gotham HTF Book" pitchFamily="2" charset="0"/>
              <a:cs typeface="Consolas" panose="020B0609020204030204" pitchFamily="49" charset="0"/>
            </a:endParaRPr>
          </a:p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LocalTime</a:t>
            </a:r>
            <a:r>
              <a:rPr lang="en-US" sz="2000" b="1" dirty="0">
                <a:latin typeface="Gotham HTF Book" pitchFamily="2" charset="0"/>
              </a:rPr>
              <a:t> - </a:t>
            </a:r>
            <a:r>
              <a:rPr lang="en-US" sz="2000" dirty="0">
                <a:latin typeface="Gotham HTF Book" pitchFamily="2" charset="0"/>
              </a:rPr>
              <a:t>horas, </a:t>
            </a:r>
            <a:r>
              <a:rPr lang="en-US" sz="2000" dirty="0" err="1">
                <a:latin typeface="Gotham HTF Book" pitchFamily="2" charset="0"/>
              </a:rPr>
              <a:t>sem</a:t>
            </a:r>
            <a:r>
              <a:rPr lang="en-US" sz="2000" dirty="0">
                <a:latin typeface="Gotham HTF Book" pitchFamily="2" charset="0"/>
              </a:rPr>
              <a:t> data;</a:t>
            </a:r>
          </a:p>
          <a:p>
            <a:pPr lvl="1"/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LocalTime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time =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LocalTime.now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();</a:t>
            </a:r>
          </a:p>
          <a:p>
            <a:pPr lvl="1"/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LocalTime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horas =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LocalTime.of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(horas,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minutos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);</a:t>
            </a:r>
            <a:endParaRPr lang="en-US" sz="2400" dirty="0">
              <a:latin typeface="Gotham HTF Book" pitchFamily="2" charset="0"/>
            </a:endParaRPr>
          </a:p>
          <a:p>
            <a:pPr algn="just">
              <a:lnSpc>
                <a:spcPct val="170000"/>
              </a:lnSpc>
            </a:pPr>
            <a:r>
              <a:rPr lang="en-US" sz="2000" b="1" dirty="0" err="1">
                <a:latin typeface="Gotham HTF Book" pitchFamily="2" charset="0"/>
              </a:rPr>
              <a:t>LocalDateTime</a:t>
            </a:r>
            <a:r>
              <a:rPr lang="en-US" sz="2000" b="1" dirty="0">
                <a:latin typeface="Gotham HTF Book" pitchFamily="2" charset="0"/>
              </a:rPr>
              <a:t> – </a:t>
            </a:r>
            <a:r>
              <a:rPr lang="en-US" sz="2000" dirty="0">
                <a:latin typeface="Gotham HTF Book" pitchFamily="2" charset="0"/>
              </a:rPr>
              <a:t>data e horas;</a:t>
            </a:r>
          </a:p>
          <a:p>
            <a:pPr lvl="1"/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LocalDateTime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LocalDateTime.now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();</a:t>
            </a:r>
          </a:p>
          <a:p>
            <a:pPr lvl="1"/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LocalDateTime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dataHora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LocalDateTime.of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(</a:t>
            </a:r>
            <a:r>
              <a:rPr lang="en-US" sz="1800" u="sng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ano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, </a:t>
            </a:r>
            <a:r>
              <a:rPr lang="en-US" sz="1800" u="sng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mes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, </a:t>
            </a:r>
            <a:r>
              <a:rPr lang="en-US" sz="1800" u="sng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dia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, </a:t>
            </a:r>
            <a:r>
              <a:rPr lang="en-US" sz="1800" u="sng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hora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, </a:t>
            </a:r>
            <a:r>
              <a:rPr lang="en-US" sz="1800" u="sng" dirty="0" err="1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minutos</a:t>
            </a:r>
            <a:r>
              <a:rPr lang="en-US" sz="1800" dirty="0">
                <a:solidFill>
                  <a:schemeClr val="accent6"/>
                </a:solidFill>
                <a:latin typeface="Gotham HTF Book" pitchFamily="2" charset="0"/>
                <a:cs typeface="Consolas" panose="020B0609020204030204" pitchFamily="49" charset="0"/>
              </a:rPr>
              <a:t>);</a:t>
            </a:r>
          </a:p>
          <a:p>
            <a:pPr algn="just">
              <a:lnSpc>
                <a:spcPct val="170000"/>
              </a:lnSpc>
            </a:pPr>
            <a:endParaRPr lang="en-US" sz="2400" dirty="0"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68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DATAS – JAVA 8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CFB28DF-3ABE-8A4C-BA9B-7A001A381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597" y="927040"/>
            <a:ext cx="10702612" cy="84082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400" b="1" dirty="0" err="1">
                <a:latin typeface="Gotham HTF Book" pitchFamily="2" charset="0"/>
              </a:rPr>
              <a:t>Formatação</a:t>
            </a:r>
            <a:r>
              <a:rPr lang="en-US" sz="2400" b="1" dirty="0">
                <a:latin typeface="Gotham HTF Book" pitchFamily="2" charset="0"/>
              </a:rPr>
              <a:t> de </a:t>
            </a:r>
            <a:r>
              <a:rPr lang="en-US" sz="2400" b="1" dirty="0" err="1">
                <a:latin typeface="Gotham HTF Book" pitchFamily="2" charset="0"/>
              </a:rPr>
              <a:t>datas</a:t>
            </a:r>
            <a:r>
              <a:rPr lang="en-US" sz="2400" b="1" dirty="0">
                <a:latin typeface="Gotham HTF Book" pitchFamily="2" charset="0"/>
              </a:rPr>
              <a:t>:</a:t>
            </a:r>
          </a:p>
          <a:p>
            <a:pPr marL="400050" lvl="1" indent="0">
              <a:buNone/>
            </a:pPr>
            <a:endParaRPr lang="en-US" sz="2000" dirty="0">
              <a:solidFill>
                <a:schemeClr val="accent6"/>
              </a:solidFill>
              <a:latin typeface="Gotham HTF Book" pitchFamily="2" charset="0"/>
              <a:cs typeface="Consolas" panose="020B0609020204030204" pitchFamily="49" charset="0"/>
            </a:endParaRPr>
          </a:p>
          <a:p>
            <a:pPr marL="0" indent="0" algn="just">
              <a:lnSpc>
                <a:spcPct val="170000"/>
              </a:lnSpc>
              <a:buNone/>
            </a:pPr>
            <a:endParaRPr lang="en-US" sz="2400" dirty="0">
              <a:latin typeface="Gotham HTF Book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502106-C047-D149-9800-2F56BCFA8301}"/>
              </a:ext>
            </a:extLst>
          </p:cNvPr>
          <p:cNvSpPr/>
          <p:nvPr/>
        </p:nvSpPr>
        <p:spPr>
          <a:xfrm>
            <a:off x="350827" y="5427663"/>
            <a:ext cx="8462166" cy="840827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b="1" dirty="0" err="1">
                <a:latin typeface="Gotham HTF Book" pitchFamily="2" charset="0"/>
              </a:rPr>
              <a:t>Artigo</a:t>
            </a:r>
            <a:r>
              <a:rPr lang="en-US" sz="1400" b="1" dirty="0">
                <a:latin typeface="Gotham HTF Book" pitchFamily="2" charset="0"/>
              </a:rPr>
              <a:t> </a:t>
            </a:r>
            <a:r>
              <a:rPr lang="en-US" sz="1400" b="1" dirty="0" err="1">
                <a:latin typeface="Gotham HTF Book" pitchFamily="2" charset="0"/>
              </a:rPr>
              <a:t>sobre</a:t>
            </a:r>
            <a:r>
              <a:rPr lang="en-US" sz="1400" b="1" dirty="0">
                <a:latin typeface="Gotham HTF Book" pitchFamily="2" charset="0"/>
              </a:rPr>
              <a:t> API de </a:t>
            </a:r>
            <a:r>
              <a:rPr lang="en-US" sz="1400" b="1" dirty="0" err="1">
                <a:latin typeface="Gotham HTF Book" pitchFamily="2" charset="0"/>
              </a:rPr>
              <a:t>Datas</a:t>
            </a:r>
            <a:r>
              <a:rPr lang="en-US" sz="1400" b="1" dirty="0">
                <a:latin typeface="Gotham HTF Book" pitchFamily="2" charset="0"/>
              </a:rPr>
              <a:t> do Java 8: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Gotham HTF Book" pitchFamily="2" charset="0"/>
                <a:hlinkClick r:id="rId2"/>
              </a:rPr>
              <a:t>http://</a:t>
            </a:r>
            <a:r>
              <a:rPr lang="en-US" sz="1400" dirty="0" err="1">
                <a:latin typeface="Gotham HTF Book" pitchFamily="2" charset="0"/>
                <a:hlinkClick r:id="rId2"/>
              </a:rPr>
              <a:t>blog.caelum.com.br</a:t>
            </a:r>
            <a:r>
              <a:rPr lang="en-US" sz="1400" dirty="0">
                <a:latin typeface="Gotham HTF Book" pitchFamily="2" charset="0"/>
                <a:hlinkClick r:id="rId2"/>
              </a:rPr>
              <a:t>/conheca-a-nova-api-de-datas-do-java-8/</a:t>
            </a:r>
            <a:endParaRPr lang="en-US" sz="1400" dirty="0">
              <a:latin typeface="Gotham HTF Book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810AA-1B26-4347-9FAE-D4E8817C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2" y="5589963"/>
            <a:ext cx="516225" cy="516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8C3AD8-AA08-B543-A9C5-ECDCEB9715E5}"/>
              </a:ext>
            </a:extLst>
          </p:cNvPr>
          <p:cNvSpPr/>
          <p:nvPr/>
        </p:nvSpPr>
        <p:spPr>
          <a:xfrm>
            <a:off x="943339" y="2414723"/>
            <a:ext cx="76335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Gotham HTF Book" pitchFamily="2" charset="0"/>
              </a:rPr>
              <a:t>LocalDate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solidFill>
                  <a:srgbClr val="7E504F"/>
                </a:solidFill>
                <a:latin typeface="Gotham HTF Book" pitchFamily="2" charset="0"/>
              </a:rPr>
              <a:t>hoje</a:t>
            </a:r>
            <a:r>
              <a:rPr lang="en-US" sz="2000" dirty="0">
                <a:latin typeface="Gotham HTF Book" pitchFamily="2" charset="0"/>
              </a:rPr>
              <a:t> = </a:t>
            </a:r>
            <a:r>
              <a:rPr lang="en-US" sz="2000" dirty="0" err="1">
                <a:latin typeface="Gotham HTF Book" pitchFamily="2" charset="0"/>
              </a:rPr>
              <a:t>LocalDate.now</a:t>
            </a:r>
            <a:r>
              <a:rPr lang="en-US" sz="2000" dirty="0">
                <a:latin typeface="Gotham HTF Book" pitchFamily="2" charset="0"/>
              </a:rPr>
              <a:t>();</a:t>
            </a:r>
          </a:p>
          <a:p>
            <a:endParaRPr lang="en-US" sz="2000" dirty="0">
              <a:latin typeface="Gotham HTF Book" pitchFamily="2" charset="0"/>
            </a:endParaRPr>
          </a:p>
          <a:p>
            <a:r>
              <a:rPr lang="en-US" sz="2000" dirty="0" err="1">
                <a:latin typeface="Gotham HTF Book" pitchFamily="2" charset="0"/>
              </a:rPr>
              <a:t>DateTimeFormatter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solidFill>
                  <a:srgbClr val="7E504F"/>
                </a:solidFill>
                <a:latin typeface="Gotham HTF Book" pitchFamily="2" charset="0"/>
              </a:rPr>
              <a:t>formatador</a:t>
            </a:r>
            <a:r>
              <a:rPr lang="en-US" sz="2000" dirty="0">
                <a:latin typeface="Gotham HTF Book" pitchFamily="2" charset="0"/>
              </a:rPr>
              <a:t> = 	</a:t>
            </a:r>
            <a:r>
              <a:rPr lang="en-US" sz="2000" dirty="0" err="1">
                <a:latin typeface="Gotham HTF Book" pitchFamily="2" charset="0"/>
              </a:rPr>
              <a:t>DateTimeFormatter.ofPattern</a:t>
            </a:r>
            <a:r>
              <a:rPr lang="en-US" sz="2000" dirty="0">
                <a:latin typeface="Gotham HTF Book" pitchFamily="2" charset="0"/>
              </a:rPr>
              <a:t>(</a:t>
            </a:r>
            <a:r>
              <a:rPr lang="en-US" sz="2000" dirty="0">
                <a:solidFill>
                  <a:srgbClr val="3933FF"/>
                </a:solidFill>
                <a:latin typeface="Gotham HTF Book" pitchFamily="2" charset="0"/>
              </a:rPr>
              <a:t>"</a:t>
            </a:r>
            <a:r>
              <a:rPr lang="en-US" sz="2000" dirty="0" err="1">
                <a:solidFill>
                  <a:srgbClr val="3933FF"/>
                </a:solidFill>
                <a:latin typeface="Gotham HTF Book" pitchFamily="2" charset="0"/>
              </a:rPr>
              <a:t>dd</a:t>
            </a:r>
            <a:r>
              <a:rPr lang="en-US" sz="2000" dirty="0">
                <a:solidFill>
                  <a:srgbClr val="3933FF"/>
                </a:solidFill>
                <a:latin typeface="Gotham HTF Book" pitchFamily="2" charset="0"/>
              </a:rPr>
              <a:t>/MM/</a:t>
            </a:r>
            <a:r>
              <a:rPr lang="en-US" sz="2000" dirty="0" err="1">
                <a:solidFill>
                  <a:srgbClr val="3933FF"/>
                </a:solidFill>
                <a:latin typeface="Gotham HTF Book" pitchFamily="2" charset="0"/>
              </a:rPr>
              <a:t>yyyy</a:t>
            </a:r>
            <a:r>
              <a:rPr lang="en-US" sz="2000" dirty="0">
                <a:solidFill>
                  <a:srgbClr val="3933FF"/>
                </a:solidFill>
                <a:latin typeface="Gotham HTF Book" pitchFamily="2" charset="0"/>
              </a:rPr>
              <a:t>"</a:t>
            </a:r>
            <a:r>
              <a:rPr lang="en-US" sz="2000" dirty="0">
                <a:latin typeface="Gotham HTF Book" pitchFamily="2" charset="0"/>
              </a:rPr>
              <a:t>);</a:t>
            </a:r>
          </a:p>
          <a:p>
            <a:endParaRPr lang="en-US" sz="2000" dirty="0">
              <a:latin typeface="Gotham HTF Book" pitchFamily="2" charset="0"/>
            </a:endParaRPr>
          </a:p>
          <a:p>
            <a:r>
              <a:rPr lang="en-US" sz="2000" dirty="0" err="1">
                <a:solidFill>
                  <a:srgbClr val="7E504F"/>
                </a:solidFill>
                <a:latin typeface="Gotham HTF Book" pitchFamily="2" charset="0"/>
              </a:rPr>
              <a:t>hoje</a:t>
            </a:r>
            <a:r>
              <a:rPr lang="en-US" sz="2000" dirty="0" err="1">
                <a:solidFill>
                  <a:srgbClr val="000000"/>
                </a:solidFill>
                <a:latin typeface="Gotham HTF Book" pitchFamily="2" charset="0"/>
              </a:rPr>
              <a:t>.format</a:t>
            </a:r>
            <a:r>
              <a:rPr lang="en-US" sz="2000" dirty="0">
                <a:solidFill>
                  <a:srgbClr val="000000"/>
                </a:solidFill>
                <a:latin typeface="Gotham HTF Book" pitchFamily="2" charset="0"/>
              </a:rPr>
              <a:t>(</a:t>
            </a:r>
            <a:r>
              <a:rPr lang="en-US" sz="2000" dirty="0" err="1">
                <a:solidFill>
                  <a:srgbClr val="7E504F"/>
                </a:solidFill>
                <a:latin typeface="Gotham HTF Book" pitchFamily="2" charset="0"/>
              </a:rPr>
              <a:t>formatador</a:t>
            </a:r>
            <a:r>
              <a:rPr lang="en-US" sz="2000" dirty="0">
                <a:solidFill>
                  <a:srgbClr val="000000"/>
                </a:solidFill>
                <a:latin typeface="Gotham HTF Book" pitchFamily="2" charset="0"/>
              </a:rPr>
              <a:t>);</a:t>
            </a:r>
            <a:endParaRPr lang="en-US" sz="2000" dirty="0">
              <a:solidFill>
                <a:srgbClr val="7E504F"/>
              </a:solidFill>
              <a:effectLst/>
              <a:latin typeface="Gotham HTF Book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1054F-B322-5042-B062-A9D6C2D530E7}"/>
              </a:ext>
            </a:extLst>
          </p:cNvPr>
          <p:cNvSpPr/>
          <p:nvPr/>
        </p:nvSpPr>
        <p:spPr>
          <a:xfrm>
            <a:off x="715171" y="2068809"/>
            <a:ext cx="7803795" cy="2565125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849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CEA82A-48EB-6845-B411-36225EED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50" y="214619"/>
            <a:ext cx="7315197" cy="397308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ENUM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C0AB0-0507-5345-BBF6-DD6AF1D9F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950" y="976877"/>
            <a:ext cx="8462166" cy="1222314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1800" b="1" dirty="0">
                <a:latin typeface="Gotham HTF Book" pitchFamily="2" charset="0"/>
              </a:rPr>
              <a:t>Define um conjunto de </a:t>
            </a:r>
            <a:r>
              <a:rPr lang="en-US" sz="1800" b="1" dirty="0" err="1">
                <a:latin typeface="Gotham HTF Book" pitchFamily="2" charset="0"/>
              </a:rPr>
              <a:t>constantes</a:t>
            </a:r>
            <a:r>
              <a:rPr lang="en-US" sz="1800" b="1" dirty="0">
                <a:latin typeface="Gotham HTF Book" pitchFamily="2" charset="0"/>
              </a:rPr>
              <a:t>, </a:t>
            </a:r>
            <a:r>
              <a:rPr lang="en-US" sz="1800" b="1" dirty="0" err="1">
                <a:latin typeface="Gotham HTF Book" pitchFamily="2" charset="0"/>
              </a:rPr>
              <a:t>valores</a:t>
            </a:r>
            <a:r>
              <a:rPr lang="en-US" sz="1800" b="1" dirty="0">
                <a:latin typeface="Gotham HTF Book" pitchFamily="2" charset="0"/>
              </a:rPr>
              <a:t> que </a:t>
            </a:r>
            <a:r>
              <a:rPr lang="en-US" sz="1800" b="1" dirty="0" err="1">
                <a:latin typeface="Gotham HTF Book" pitchFamily="2" charset="0"/>
              </a:rPr>
              <a:t>não</a:t>
            </a:r>
            <a:r>
              <a:rPr lang="en-US" sz="1800" b="1" dirty="0">
                <a:latin typeface="Gotham HTF Book" pitchFamily="2" charset="0"/>
              </a:rPr>
              <a:t> </a:t>
            </a:r>
            <a:r>
              <a:rPr lang="en-US" sz="1800" b="1" dirty="0" err="1">
                <a:latin typeface="Gotham HTF Book" pitchFamily="2" charset="0"/>
              </a:rPr>
              <a:t>podem</a:t>
            </a:r>
            <a:r>
              <a:rPr lang="en-US" sz="1800" b="1" dirty="0">
                <a:latin typeface="Gotham HTF Book" pitchFamily="2" charset="0"/>
              </a:rPr>
              <a:t> </a:t>
            </a:r>
            <a:r>
              <a:rPr lang="en-US" sz="1800" b="1" dirty="0" err="1">
                <a:latin typeface="Gotham HTF Book" pitchFamily="2" charset="0"/>
              </a:rPr>
              <a:t>ser</a:t>
            </a:r>
            <a:r>
              <a:rPr lang="en-US" sz="1800" b="1" dirty="0">
                <a:latin typeface="Gotham HTF Book" pitchFamily="2" charset="0"/>
              </a:rPr>
              <a:t> </a:t>
            </a:r>
            <a:r>
              <a:rPr lang="en-US" sz="1800" b="1" dirty="0" err="1">
                <a:latin typeface="Gotham HTF Book" pitchFamily="2" charset="0"/>
              </a:rPr>
              <a:t>modificados</a:t>
            </a:r>
            <a:r>
              <a:rPr lang="en-US" sz="1800" b="1" dirty="0">
                <a:latin typeface="Gotham HTF Book" pitchFamily="2" charset="0"/>
              </a:rPr>
              <a:t>.</a:t>
            </a:r>
          </a:p>
          <a:p>
            <a:pPr marL="400050" lvl="1" indent="0">
              <a:buNone/>
            </a:pPr>
            <a:endParaRPr lang="en-US" sz="2000" dirty="0">
              <a:solidFill>
                <a:schemeClr val="accent6"/>
              </a:solidFill>
              <a:latin typeface="Gotham HTF Book" pitchFamily="2" charset="0"/>
              <a:cs typeface="Consolas" panose="020B0609020204030204" pitchFamily="49" charset="0"/>
            </a:endParaRPr>
          </a:p>
          <a:p>
            <a:pPr marL="0" indent="0" algn="just">
              <a:lnSpc>
                <a:spcPct val="170000"/>
              </a:lnSpc>
              <a:buNone/>
            </a:pPr>
            <a:endParaRPr lang="en-US" sz="2400" dirty="0">
              <a:latin typeface="Gotham HTF Book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AB7D5A-D34E-3F40-95C9-D32A4B6098A6}"/>
              </a:ext>
            </a:extLst>
          </p:cNvPr>
          <p:cNvSpPr/>
          <p:nvPr/>
        </p:nvSpPr>
        <p:spPr>
          <a:xfrm>
            <a:off x="292951" y="5528441"/>
            <a:ext cx="8462166" cy="840827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b="1" dirty="0" err="1">
                <a:latin typeface="Gotham HTF Book" pitchFamily="2" charset="0"/>
              </a:rPr>
              <a:t>Artigo</a:t>
            </a:r>
            <a:r>
              <a:rPr lang="en-US" sz="1400" b="1" dirty="0">
                <a:latin typeface="Gotham HTF Book" pitchFamily="2" charset="0"/>
              </a:rPr>
              <a:t> </a:t>
            </a:r>
            <a:r>
              <a:rPr lang="en-US" sz="1400" b="1" dirty="0" err="1">
                <a:latin typeface="Gotham HTF Book" pitchFamily="2" charset="0"/>
              </a:rPr>
              <a:t>sobre</a:t>
            </a:r>
            <a:r>
              <a:rPr lang="en-US" sz="1400" b="1" dirty="0">
                <a:latin typeface="Gotham HTF Book" pitchFamily="2" charset="0"/>
              </a:rPr>
              <a:t> </a:t>
            </a:r>
            <a:r>
              <a:rPr lang="en-US" sz="1400" b="1" dirty="0" err="1">
                <a:latin typeface="Gotham HTF Book" pitchFamily="2" charset="0"/>
              </a:rPr>
              <a:t>enums</a:t>
            </a:r>
            <a:r>
              <a:rPr lang="en-US" sz="1400" b="1" dirty="0">
                <a:latin typeface="Gotham HTF Book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Gotham HTF Book" pitchFamily="2" charset="0"/>
                <a:hlinkClick r:id="rId3"/>
              </a:rPr>
              <a:t>https://</a:t>
            </a:r>
            <a:r>
              <a:rPr lang="en-US" sz="1400" dirty="0" err="1">
                <a:latin typeface="Gotham HTF Book" pitchFamily="2" charset="0"/>
                <a:hlinkClick r:id="rId3"/>
              </a:rPr>
              <a:t>www.devmedia.com.br</a:t>
            </a:r>
            <a:r>
              <a:rPr lang="en-US" sz="1400" dirty="0">
                <a:latin typeface="Gotham HTF Book" pitchFamily="2" charset="0"/>
                <a:hlinkClick r:id="rId3"/>
              </a:rPr>
              <a:t>/</a:t>
            </a:r>
            <a:r>
              <a:rPr lang="en-US" sz="1400" dirty="0" err="1">
                <a:latin typeface="Gotham HTF Book" pitchFamily="2" charset="0"/>
                <a:hlinkClick r:id="rId3"/>
              </a:rPr>
              <a:t>tipos</a:t>
            </a:r>
            <a:r>
              <a:rPr lang="en-US" sz="1400" dirty="0">
                <a:latin typeface="Gotham HTF Book" pitchFamily="2" charset="0"/>
                <a:hlinkClick r:id="rId3"/>
              </a:rPr>
              <a:t>-</a:t>
            </a:r>
            <a:r>
              <a:rPr lang="en-US" sz="1400" dirty="0" err="1">
                <a:latin typeface="Gotham HTF Book" pitchFamily="2" charset="0"/>
                <a:hlinkClick r:id="rId3"/>
              </a:rPr>
              <a:t>enum</a:t>
            </a:r>
            <a:r>
              <a:rPr lang="en-US" sz="1400" dirty="0">
                <a:latin typeface="Gotham HTF Book" pitchFamily="2" charset="0"/>
                <a:hlinkClick r:id="rId3"/>
              </a:rPr>
              <a:t>-no-java/25729</a:t>
            </a:r>
            <a:endParaRPr lang="en-US" sz="1400" dirty="0">
              <a:latin typeface="Gotham HTF Book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57355-E834-AC4A-9EA6-F16FB7F9D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396" y="5690741"/>
            <a:ext cx="516225" cy="5162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AA82DD-BF2D-0548-8401-576261831E91}"/>
              </a:ext>
            </a:extLst>
          </p:cNvPr>
          <p:cNvSpPr/>
          <p:nvPr/>
        </p:nvSpPr>
        <p:spPr>
          <a:xfrm>
            <a:off x="1024359" y="2564141"/>
            <a:ext cx="71242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31A68"/>
                </a:solidFill>
                <a:latin typeface="Gotham HTF Book" pitchFamily="2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Gotham HTF Book" pitchFamily="2" charset="0"/>
              </a:rPr>
              <a:t> </a:t>
            </a:r>
            <a:r>
              <a:rPr lang="en-US" sz="2000" dirty="0" err="1">
                <a:solidFill>
                  <a:srgbClr val="931A68"/>
                </a:solidFill>
                <a:latin typeface="Gotham HTF Book" pitchFamily="2" charset="0"/>
              </a:rPr>
              <a:t>enum</a:t>
            </a:r>
            <a:r>
              <a:rPr lang="en-US" sz="2000" dirty="0">
                <a:solidFill>
                  <a:srgbClr val="000000"/>
                </a:solidFill>
                <a:latin typeface="Gotham HTF Book" pitchFamily="2" charset="0"/>
              </a:rPr>
              <a:t> Dias {</a:t>
            </a:r>
            <a:endParaRPr lang="en-US" sz="2000" dirty="0">
              <a:solidFill>
                <a:srgbClr val="931A68"/>
              </a:solidFill>
              <a:latin typeface="Gotham HTF Book" pitchFamily="2" charset="0"/>
            </a:endParaRPr>
          </a:p>
          <a:p>
            <a:br>
              <a:rPr lang="en-US" sz="2000" dirty="0">
                <a:latin typeface="Gotham HTF Book" pitchFamily="2" charset="0"/>
              </a:rPr>
            </a:br>
            <a:endParaRPr lang="en-US" sz="2000" dirty="0">
              <a:latin typeface="Gotham HTF Book" pitchFamily="2" charset="0"/>
            </a:endParaRPr>
          </a:p>
          <a:p>
            <a:r>
              <a:rPr lang="en-US" sz="2000" dirty="0">
                <a:solidFill>
                  <a:srgbClr val="0326CC"/>
                </a:solidFill>
                <a:latin typeface="Gotham HTF Book" pitchFamily="2" charset="0"/>
              </a:rPr>
              <a:t>	SEGUNDA</a:t>
            </a:r>
            <a:r>
              <a:rPr lang="en-US" sz="2000" dirty="0">
                <a:solidFill>
                  <a:srgbClr val="000000"/>
                </a:solidFill>
                <a:latin typeface="Gotham HTF Book" pitchFamily="2" charset="0"/>
              </a:rPr>
              <a:t>, </a:t>
            </a:r>
            <a:r>
              <a:rPr lang="en-US" sz="2000" dirty="0">
                <a:solidFill>
                  <a:srgbClr val="0326CC"/>
                </a:solidFill>
                <a:latin typeface="Gotham HTF Book" pitchFamily="2" charset="0"/>
              </a:rPr>
              <a:t>TERCA</a:t>
            </a:r>
            <a:r>
              <a:rPr lang="en-US" sz="2000" dirty="0">
                <a:solidFill>
                  <a:srgbClr val="000000"/>
                </a:solidFill>
                <a:latin typeface="Gotham HTF Book" pitchFamily="2" charset="0"/>
              </a:rPr>
              <a:t>, </a:t>
            </a:r>
            <a:r>
              <a:rPr lang="en-US" sz="2000" dirty="0">
                <a:solidFill>
                  <a:srgbClr val="0326CC"/>
                </a:solidFill>
                <a:latin typeface="Gotham HTF Book" pitchFamily="2" charset="0"/>
              </a:rPr>
              <a:t>QUARTA</a:t>
            </a:r>
            <a:r>
              <a:rPr lang="en-US" sz="2000" dirty="0">
                <a:solidFill>
                  <a:srgbClr val="000000"/>
                </a:solidFill>
                <a:latin typeface="Gotham HTF Book" pitchFamily="2" charset="0"/>
              </a:rPr>
              <a:t>, </a:t>
            </a:r>
            <a:r>
              <a:rPr lang="en-US" sz="2000" dirty="0">
                <a:solidFill>
                  <a:srgbClr val="0326CC"/>
                </a:solidFill>
                <a:latin typeface="Gotham HTF Book" pitchFamily="2" charset="0"/>
              </a:rPr>
              <a:t>QUINTA</a:t>
            </a:r>
            <a:r>
              <a:rPr lang="en-US" sz="2000" dirty="0">
                <a:solidFill>
                  <a:srgbClr val="000000"/>
                </a:solidFill>
                <a:latin typeface="Gotham HTF Book" pitchFamily="2" charset="0"/>
              </a:rPr>
              <a:t>, </a:t>
            </a:r>
            <a:r>
              <a:rPr lang="en-US" sz="2000" dirty="0">
                <a:solidFill>
                  <a:srgbClr val="0326CC"/>
                </a:solidFill>
                <a:latin typeface="Gotham HTF Book" pitchFamily="2" charset="0"/>
              </a:rPr>
              <a:t>SEXTA</a:t>
            </a:r>
            <a:r>
              <a:rPr lang="en-US" sz="2000" dirty="0">
                <a:solidFill>
                  <a:srgbClr val="000000"/>
                </a:solidFill>
                <a:latin typeface="Gotham HTF Book" pitchFamily="2" charset="0"/>
              </a:rPr>
              <a:t>, 	</a:t>
            </a:r>
            <a:r>
              <a:rPr lang="en-US" sz="2000" dirty="0">
                <a:solidFill>
                  <a:srgbClr val="0326CC"/>
                </a:solidFill>
                <a:latin typeface="Gotham HTF Book" pitchFamily="2" charset="0"/>
              </a:rPr>
              <a:t>SABADO</a:t>
            </a:r>
            <a:r>
              <a:rPr lang="en-US" sz="2000" dirty="0">
                <a:solidFill>
                  <a:srgbClr val="000000"/>
                </a:solidFill>
                <a:latin typeface="Gotham HTF Book" pitchFamily="2" charset="0"/>
              </a:rPr>
              <a:t>, </a:t>
            </a:r>
            <a:r>
              <a:rPr lang="en-US" sz="2000" dirty="0">
                <a:solidFill>
                  <a:srgbClr val="0326CC"/>
                </a:solidFill>
                <a:latin typeface="Gotham HTF Book" pitchFamily="2" charset="0"/>
              </a:rPr>
              <a:t>DOMINGO</a:t>
            </a:r>
            <a:r>
              <a:rPr lang="en-US" sz="2000" dirty="0">
                <a:solidFill>
                  <a:srgbClr val="000000"/>
                </a:solidFill>
                <a:latin typeface="Gotham HTF Book" pitchFamily="2" charset="0"/>
              </a:rPr>
              <a:t>;</a:t>
            </a:r>
          </a:p>
          <a:p>
            <a:endParaRPr lang="en-US" sz="2000" dirty="0">
              <a:solidFill>
                <a:srgbClr val="0326CC"/>
              </a:solidFill>
              <a:latin typeface="Gotham HTF Book" pitchFamily="2" charset="0"/>
            </a:endParaRPr>
          </a:p>
          <a:p>
            <a:r>
              <a:rPr lang="en-US" sz="2000" dirty="0">
                <a:latin typeface="Gotham HTF Book" pitchFamily="2" charset="0"/>
              </a:rPr>
              <a:t>}</a:t>
            </a:r>
            <a:endParaRPr lang="en-US" sz="2000" dirty="0">
              <a:effectLst/>
              <a:latin typeface="Gotham HTF Book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2F68CD-023E-7641-9175-A03AD47D7E2B}"/>
              </a:ext>
            </a:extLst>
          </p:cNvPr>
          <p:cNvSpPr/>
          <p:nvPr/>
        </p:nvSpPr>
        <p:spPr>
          <a:xfrm>
            <a:off x="710259" y="2423564"/>
            <a:ext cx="7640876" cy="2565125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709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3E1B0-EB0E-C748-B0DE-3C01C029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727" y="2766218"/>
            <a:ext cx="4421037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Gotham HTF Book" pitchFamily="2" charset="0"/>
              </a:rPr>
              <a:t>ORIENTAÇÃO À OBJETOS</a:t>
            </a:r>
          </a:p>
        </p:txBody>
      </p:sp>
    </p:spTree>
    <p:extLst>
      <p:ext uri="{BB962C8B-B14F-4D97-AF65-F5344CB8AC3E}">
        <p14:creationId xmlns:p14="http://schemas.microsoft.com/office/powerpoint/2010/main" val="3408037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POO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9F56C8B-A924-CF4C-9225-D87FFAE2E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764" y="1129092"/>
            <a:ext cx="7618230" cy="4954441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 err="1">
                <a:latin typeface="Gotham HTF Book" pitchFamily="2" charset="0"/>
              </a:rPr>
              <a:t>Abstração</a:t>
            </a:r>
            <a:endParaRPr lang="en-US" sz="2000" b="1" dirty="0">
              <a:latin typeface="Gotham HTF Book" pitchFamily="2" charset="0"/>
            </a:endParaRPr>
          </a:p>
          <a:p>
            <a:pPr lvl="1" algn="just"/>
            <a:r>
              <a:rPr lang="en-US" sz="2000" dirty="0" err="1">
                <a:latin typeface="Gotham HTF Book" pitchFamily="2" charset="0"/>
              </a:rPr>
              <a:t>Representação</a:t>
            </a:r>
            <a:r>
              <a:rPr lang="en-US" sz="2000" dirty="0">
                <a:latin typeface="Gotham HTF Book" pitchFamily="2" charset="0"/>
              </a:rPr>
              <a:t> do </a:t>
            </a:r>
            <a:r>
              <a:rPr lang="en-US" sz="2000" dirty="0" err="1">
                <a:latin typeface="Gotham HTF Book" pitchFamily="2" charset="0"/>
              </a:rPr>
              <a:t>objeto</a:t>
            </a:r>
            <a:r>
              <a:rPr lang="en-US" sz="2000" dirty="0">
                <a:latin typeface="Gotham HTF Book" pitchFamily="2" charset="0"/>
              </a:rPr>
              <a:t>, </a:t>
            </a:r>
            <a:r>
              <a:rPr lang="en-US" sz="2000" dirty="0" err="1">
                <a:latin typeface="Gotham HTF Book" pitchFamily="2" charset="0"/>
              </a:rPr>
              <a:t>características</a:t>
            </a:r>
            <a:r>
              <a:rPr lang="en-US" sz="2000" dirty="0">
                <a:latin typeface="Gotham HTF Book" pitchFamily="2" charset="0"/>
              </a:rPr>
              <a:t> e </a:t>
            </a:r>
            <a:r>
              <a:rPr lang="en-US" sz="2000" dirty="0" err="1">
                <a:latin typeface="Gotham HTF Book" pitchFamily="2" charset="0"/>
              </a:rPr>
              <a:t>ações</a:t>
            </a:r>
            <a:r>
              <a:rPr lang="en-US" sz="2000" dirty="0">
                <a:latin typeface="Gotham HTF Book" pitchFamily="2" charset="0"/>
              </a:rPr>
              <a:t>;</a:t>
            </a:r>
          </a:p>
          <a:p>
            <a:pPr lvl="1" algn="just"/>
            <a:endParaRPr lang="en-US" sz="2000" dirty="0">
              <a:latin typeface="Gotham HTF Book" pitchFamily="2" charset="0"/>
            </a:endParaRPr>
          </a:p>
          <a:p>
            <a:pPr algn="just"/>
            <a:r>
              <a:rPr lang="en-US" sz="2000" b="1" dirty="0" err="1">
                <a:latin typeface="Gotham HTF Book" pitchFamily="2" charset="0"/>
              </a:rPr>
              <a:t>Encapsulamento</a:t>
            </a:r>
            <a:endParaRPr lang="en-US" sz="2000" b="1" dirty="0">
              <a:latin typeface="Gotham HTF Book" pitchFamily="2" charset="0"/>
            </a:endParaRPr>
          </a:p>
          <a:p>
            <a:pPr lvl="1" algn="just"/>
            <a:r>
              <a:rPr lang="en-US" sz="2000" dirty="0" err="1">
                <a:latin typeface="Gotham HTF Book" pitchFamily="2" charset="0"/>
              </a:rPr>
              <a:t>Restringir</a:t>
            </a:r>
            <a:r>
              <a:rPr lang="en-US" sz="2000" dirty="0">
                <a:latin typeface="Gotham HTF Book" pitchFamily="2" charset="0"/>
              </a:rPr>
              <a:t> o </a:t>
            </a:r>
            <a:r>
              <a:rPr lang="en-US" sz="2000" dirty="0" err="1">
                <a:latin typeface="Gotham HTF Book" pitchFamily="2" charset="0"/>
              </a:rPr>
              <a:t>acesso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às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propriedades</a:t>
            </a:r>
            <a:r>
              <a:rPr lang="en-US" sz="2000" dirty="0">
                <a:latin typeface="Gotham HTF Book" pitchFamily="2" charset="0"/>
              </a:rPr>
              <a:t> e </a:t>
            </a:r>
            <a:r>
              <a:rPr lang="en-US" sz="2000" dirty="0" err="1">
                <a:latin typeface="Gotham HTF Book" pitchFamily="2" charset="0"/>
              </a:rPr>
              <a:t>métodos</a:t>
            </a:r>
            <a:r>
              <a:rPr lang="en-US" sz="2000" dirty="0">
                <a:latin typeface="Gotham HTF Book" pitchFamily="2" charset="0"/>
              </a:rPr>
              <a:t>;</a:t>
            </a:r>
          </a:p>
          <a:p>
            <a:pPr lvl="1" algn="just"/>
            <a:endParaRPr lang="en-US" sz="2000" dirty="0">
              <a:latin typeface="Gotham HTF Book" pitchFamily="2" charset="0"/>
            </a:endParaRPr>
          </a:p>
          <a:p>
            <a:pPr algn="just"/>
            <a:r>
              <a:rPr lang="en-US" sz="2000" b="1" dirty="0" err="1">
                <a:latin typeface="Gotham HTF Book" pitchFamily="2" charset="0"/>
              </a:rPr>
              <a:t>Herança</a:t>
            </a:r>
            <a:endParaRPr lang="en-US" sz="2000" b="1" dirty="0">
              <a:latin typeface="Gotham HTF Book" pitchFamily="2" charset="0"/>
            </a:endParaRPr>
          </a:p>
          <a:p>
            <a:pPr lvl="1" algn="just"/>
            <a:r>
              <a:rPr lang="en-US" sz="2000" dirty="0" err="1">
                <a:latin typeface="Gotham HTF Book" pitchFamily="2" charset="0"/>
              </a:rPr>
              <a:t>Reutilização</a:t>
            </a:r>
            <a:r>
              <a:rPr lang="en-US" sz="2000" dirty="0">
                <a:latin typeface="Gotham HTF Book" pitchFamily="2" charset="0"/>
              </a:rPr>
              <a:t> de </a:t>
            </a:r>
            <a:r>
              <a:rPr lang="en-US" sz="2000" dirty="0" err="1">
                <a:latin typeface="Gotham HTF Book" pitchFamily="2" charset="0"/>
              </a:rPr>
              <a:t>código</a:t>
            </a:r>
            <a:r>
              <a:rPr lang="en-US" sz="2000" dirty="0">
                <a:latin typeface="Gotham HTF Book" pitchFamily="2" charset="0"/>
              </a:rPr>
              <a:t>;</a:t>
            </a:r>
          </a:p>
          <a:p>
            <a:pPr lvl="1" algn="just"/>
            <a:endParaRPr lang="en-US" sz="2000" dirty="0">
              <a:latin typeface="Gotham HTF Book" pitchFamily="2" charset="0"/>
            </a:endParaRPr>
          </a:p>
          <a:p>
            <a:pPr algn="just"/>
            <a:r>
              <a:rPr lang="en-US" sz="2000" b="1" dirty="0" err="1">
                <a:latin typeface="Gotham HTF Book" pitchFamily="2" charset="0"/>
              </a:rPr>
              <a:t>Polimorfismo</a:t>
            </a:r>
            <a:endParaRPr lang="en-US" sz="2000" b="1" dirty="0">
              <a:latin typeface="Gotham HTF Book" pitchFamily="2" charset="0"/>
            </a:endParaRPr>
          </a:p>
          <a:p>
            <a:pPr lvl="1" algn="just"/>
            <a:r>
              <a:rPr lang="en-US" sz="2000" dirty="0" err="1">
                <a:latin typeface="Gotham HTF Book" pitchFamily="2" charset="0"/>
              </a:rPr>
              <a:t>Modificação</a:t>
            </a:r>
            <a:r>
              <a:rPr lang="en-US" sz="2000" dirty="0">
                <a:latin typeface="Gotham HTF Book" pitchFamily="2" charset="0"/>
              </a:rPr>
              <a:t> do </a:t>
            </a:r>
            <a:r>
              <a:rPr lang="en-US" sz="2000" dirty="0" err="1">
                <a:latin typeface="Gotham HTF Book" pitchFamily="2" charset="0"/>
              </a:rPr>
              <a:t>comportamento</a:t>
            </a:r>
            <a:r>
              <a:rPr lang="en-US" sz="2000" dirty="0">
                <a:latin typeface="Gotham HTF Book" pitchFamily="2" charset="0"/>
              </a:rPr>
              <a:t> de um </a:t>
            </a:r>
            <a:r>
              <a:rPr lang="en-US" sz="2000" dirty="0" err="1">
                <a:latin typeface="Gotham HTF Book" pitchFamily="2" charset="0"/>
              </a:rPr>
              <a:t>método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herdado</a:t>
            </a:r>
            <a:r>
              <a:rPr lang="en-US" sz="2000" dirty="0">
                <a:latin typeface="Gotham HTF Book" pitchFamily="2" charset="0"/>
              </a:rPr>
              <a:t>;</a:t>
            </a:r>
          </a:p>
          <a:p>
            <a:pPr algn="just"/>
            <a:endParaRPr lang="en-US" sz="2000" dirty="0">
              <a:latin typeface="Gotham HTF Book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AB3BA-7459-1C41-9913-D691E80B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3429000"/>
            <a:ext cx="1322086" cy="13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29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2055BE-F2A7-0F42-BA53-C7D9EEF7C6CB}"/>
              </a:ext>
            </a:extLst>
          </p:cNvPr>
          <p:cNvSpPr/>
          <p:nvPr/>
        </p:nvSpPr>
        <p:spPr>
          <a:xfrm>
            <a:off x="3795823" y="6385241"/>
            <a:ext cx="5207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hangingPunct="0">
              <a:defRPr i="1">
                <a:solidFill>
                  <a:srgbClr val="000000"/>
                </a:solidFill>
                <a:latin typeface="Gotham HTF Book" pitchFamily="2"/>
              </a:defRPr>
            </a:pPr>
            <a:r>
              <a:rPr lang="en-US" sz="1400" i="1" dirty="0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“Se a </a:t>
            </a:r>
            <a:r>
              <a:rPr lang="en-US" sz="1400" i="1" dirty="0" err="1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vida</a:t>
            </a:r>
            <a:r>
              <a:rPr lang="en-US" sz="1400" i="1" dirty="0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não</a:t>
            </a:r>
            <a:r>
              <a:rPr lang="en-US" sz="1400" i="1" dirty="0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ficar</a:t>
            </a:r>
            <a:r>
              <a:rPr lang="en-US" sz="1400" i="1" dirty="0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mais</a:t>
            </a:r>
            <a:r>
              <a:rPr lang="en-US" sz="1400" i="1" dirty="0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fácil</a:t>
            </a:r>
            <a:r>
              <a:rPr lang="en-US" sz="1400" i="1" dirty="0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, </a:t>
            </a:r>
            <a:r>
              <a:rPr lang="en-US" sz="1400" i="1" dirty="0" err="1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trate</a:t>
            </a:r>
            <a:r>
              <a:rPr lang="en-US" sz="1400" i="1" dirty="0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 de </a:t>
            </a:r>
            <a:r>
              <a:rPr lang="en-US" sz="1400" i="1" dirty="0" err="1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ficar</a:t>
            </a:r>
            <a:r>
              <a:rPr lang="en-US" sz="1400" i="1" dirty="0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mais</a:t>
            </a:r>
            <a:r>
              <a:rPr lang="en-US" sz="1400" i="1" dirty="0">
                <a:solidFill>
                  <a:srgbClr val="000000"/>
                </a:solidFill>
                <a:latin typeface="Gotham HTF Book" pitchFamily="18"/>
                <a:ea typeface="Noto Sans CJK SC Thin" pitchFamily="2"/>
                <a:cs typeface="DejaVu Sans Condensed" pitchFamily="2"/>
              </a:rPr>
              <a:t> forte.”</a:t>
            </a:r>
          </a:p>
        </p:txBody>
      </p:sp>
    </p:spTree>
    <p:extLst>
      <p:ext uri="{BB962C8B-B14F-4D97-AF65-F5344CB8AC3E}">
        <p14:creationId xmlns:p14="http://schemas.microsoft.com/office/powerpoint/2010/main" val="368401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6A22F6A-D5CD-8C40-A5B5-EC664A89C563}"/>
              </a:ext>
            </a:extLst>
          </p:cNvPr>
          <p:cNvSpPr txBox="1">
            <a:spLocks/>
          </p:cNvSpPr>
          <p:nvPr/>
        </p:nvSpPr>
        <p:spPr>
          <a:xfrm>
            <a:off x="2354317" y="447839"/>
            <a:ext cx="3035300" cy="396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Gotham HTF Book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cs typeface="Gotham-Book"/>
              </a:rPr>
              <a:t>#01 - AGENDA</a:t>
            </a:r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5FE1A678-9EA2-B44C-85C2-5543A70E6005}"/>
              </a:ext>
            </a:extLst>
          </p:cNvPr>
          <p:cNvSpPr txBox="1">
            <a:spLocks/>
          </p:cNvSpPr>
          <p:nvPr/>
        </p:nvSpPr>
        <p:spPr>
          <a:xfrm>
            <a:off x="2723274" y="1301750"/>
            <a:ext cx="5937250" cy="39512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Apresentação do Professor</a:t>
            </a: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Objetivos da disciplina</a:t>
            </a: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Conteúdo programático</a:t>
            </a: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Metodologia e Avaliações</a:t>
            </a:r>
          </a:p>
          <a:p>
            <a:pPr>
              <a:buFont typeface="Wingdings" pitchFamily="2" charset="2"/>
              <a:buChar char="§"/>
            </a:pPr>
            <a:endParaRPr lang="pt-BR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49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Gotham HTF Book" pitchFamily="2" charset="0"/>
              </a:rPr>
              <a:t>PROFESSOR – SHORT BIO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B07614-B2CC-E248-80F4-65162EA3A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435" y="2308403"/>
            <a:ext cx="6355977" cy="2780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9pPr>
          </a:lstStyle>
          <a:p>
            <a:pPr algn="just" hangingPunct="1">
              <a:lnSpc>
                <a:spcPct val="110000"/>
              </a:lnSpc>
              <a:buClrTx/>
              <a:buFontTx/>
              <a:buNone/>
            </a:pPr>
            <a:r>
              <a:rPr lang="pt-BR" altLang="pt-BR" sz="1600" b="1" dirty="0">
                <a:latin typeface="Gotham HTF Book" pitchFamily="2" charset="0"/>
              </a:rPr>
              <a:t>Mestre em Ciências</a:t>
            </a:r>
            <a:r>
              <a:rPr lang="pt-BR" altLang="pt-BR" sz="1600" dirty="0">
                <a:latin typeface="Gotham HTF Book" pitchFamily="2" charset="0"/>
              </a:rPr>
              <a:t>, Gestão e Informática em Saúde pela </a:t>
            </a:r>
            <a:r>
              <a:rPr lang="pt-BR" altLang="pt-BR" sz="1600" b="1" dirty="0">
                <a:latin typeface="Gotham HTF Book" pitchFamily="2" charset="0"/>
              </a:rPr>
              <a:t>Universidade Federal de São Paulo</a:t>
            </a:r>
            <a:r>
              <a:rPr lang="pt-BR" altLang="pt-BR" sz="1600" dirty="0">
                <a:latin typeface="Gotham HTF Book" pitchFamily="2" charset="0"/>
              </a:rPr>
              <a:t>. Pós-graduado em Engenharia de Sistemas. </a:t>
            </a:r>
            <a:r>
              <a:rPr lang="pt-BR" altLang="pt-BR" sz="1600" b="1" dirty="0">
                <a:latin typeface="Gotham HTF Book" pitchFamily="2" charset="0"/>
              </a:rPr>
              <a:t>Bacharel em Ciências da Computação </a:t>
            </a:r>
            <a:r>
              <a:rPr lang="pt-BR" altLang="pt-BR" sz="1600" dirty="0">
                <a:latin typeface="Gotham HTF Book" pitchFamily="2" charset="0"/>
              </a:rPr>
              <a:t>pela </a:t>
            </a:r>
            <a:r>
              <a:rPr lang="pt-BR" altLang="pt-BR" sz="1600" b="1" dirty="0">
                <a:latin typeface="Gotham HTF Book" pitchFamily="2" charset="0"/>
              </a:rPr>
              <a:t>Universidade Estadual Paulista - Unesp/Bauru</a:t>
            </a:r>
            <a:r>
              <a:rPr lang="pt-BR" altLang="pt-BR" sz="1600" dirty="0">
                <a:latin typeface="Gotham HTF Book" pitchFamily="2" charset="0"/>
              </a:rPr>
              <a:t>. Mais de 10 anos de experiência na área de TI, como </a:t>
            </a:r>
            <a:r>
              <a:rPr lang="pt-BR" altLang="pt-BR" sz="1600" b="1" dirty="0">
                <a:latin typeface="Gotham HTF Book" pitchFamily="2" charset="0"/>
              </a:rPr>
              <a:t>desenvolvedor de sistemas nas empresas</a:t>
            </a:r>
            <a:r>
              <a:rPr lang="pt-BR" altLang="pt-BR" sz="1600" dirty="0">
                <a:latin typeface="Gotham HTF Book" pitchFamily="2" charset="0"/>
              </a:rPr>
              <a:t>: </a:t>
            </a:r>
            <a:r>
              <a:rPr lang="pt-BR" altLang="pt-BR" sz="1600" dirty="0" err="1">
                <a:latin typeface="Gotham HTF Book" pitchFamily="2" charset="0"/>
              </a:rPr>
              <a:t>Autbank</a:t>
            </a:r>
            <a:r>
              <a:rPr lang="pt-BR" altLang="pt-BR" sz="1600" dirty="0">
                <a:latin typeface="Gotham HTF Book" pitchFamily="2" charset="0"/>
              </a:rPr>
              <a:t>, UOL e Ericsson Telecomunicações. </a:t>
            </a:r>
            <a:r>
              <a:rPr lang="pt-BR" altLang="pt-BR" sz="1600" b="1" dirty="0">
                <a:latin typeface="Gotham HTF Book" pitchFamily="2" charset="0"/>
              </a:rPr>
              <a:t>Professor em curso graduação na FIAP </a:t>
            </a:r>
            <a:r>
              <a:rPr lang="pt-BR" altLang="pt-BR" sz="1600" dirty="0">
                <a:latin typeface="Gotham HTF Book" pitchFamily="2" charset="0"/>
              </a:rPr>
              <a:t>a mais de 10 anos, ministra várias disciplinas de desenvolvimento de sistemas. Certificado ITIL V3, PSM I e OCJA.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920E3-D9A6-3546-A695-985F98F17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2052840"/>
            <a:ext cx="8135937" cy="34925"/>
          </a:xfrm>
          <a:prstGeom prst="rect">
            <a:avLst/>
          </a:prstGeom>
          <a:solidFill>
            <a:srgbClr val="EC195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5ABA7F-B622-DD45-B998-455BFC364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7" y="1429818"/>
            <a:ext cx="5761038" cy="605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Thin" charset="0"/>
              </a:defRPr>
            </a:lvl9pPr>
          </a:lstStyle>
          <a:p>
            <a:pPr hangingPunct="1">
              <a:lnSpc>
                <a:spcPct val="110000"/>
              </a:lnSpc>
              <a:buClrTx/>
              <a:buFontTx/>
              <a:buNone/>
            </a:pPr>
            <a:r>
              <a:rPr lang="pt-BR" altLang="pt-BR" sz="3200" dirty="0">
                <a:latin typeface="Gotham HTF Bold" charset="0"/>
              </a:rPr>
              <a:t>THIAGO T. I. YAMAMOTO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75454-726B-4E4D-9227-E252DE93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98" y="2782456"/>
            <a:ext cx="1625600" cy="16256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6D0831F-E728-4D5D-8521-E1748389B2E6}"/>
              </a:ext>
            </a:extLst>
          </p:cNvPr>
          <p:cNvSpPr txBox="1"/>
          <p:nvPr/>
        </p:nvSpPr>
        <p:spPr>
          <a:xfrm>
            <a:off x="292950" y="5883894"/>
            <a:ext cx="409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otham Book" panose="02000504050000020004" pitchFamily="2" charset="0"/>
              </a:rPr>
              <a:t>O </a:t>
            </a:r>
            <a:r>
              <a:rPr lang="en-US" b="1" dirty="0" err="1">
                <a:solidFill>
                  <a:srgbClr val="000000"/>
                </a:solidFill>
                <a:latin typeface="Gotham Book" panose="02000504050000020004" pitchFamily="2" charset="0"/>
              </a:rPr>
              <a:t>mais</a:t>
            </a:r>
            <a:r>
              <a:rPr lang="en-US" b="1" dirty="0">
                <a:solidFill>
                  <a:srgbClr val="000000"/>
                </a:solidFill>
                <a:latin typeface="Gotham Book" panose="02000504050000020004" pitchFamily="2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Gotham Book" panose="02000504050000020004" pitchFamily="2" charset="0"/>
              </a:rPr>
              <a:t>importante</a:t>
            </a:r>
            <a:r>
              <a:rPr lang="en-US" b="1" dirty="0">
                <a:solidFill>
                  <a:srgbClr val="000000"/>
                </a:solidFill>
                <a:latin typeface="Gotham Book" panose="02000504050000020004" pitchFamily="2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Gotham Book" panose="02000504050000020004" pitchFamily="2" charset="0"/>
              </a:rPr>
              <a:t>apaixado</a:t>
            </a:r>
            <a:r>
              <a:rPr lang="en-US" dirty="0">
                <a:solidFill>
                  <a:srgbClr val="000000"/>
                </a:solidFill>
                <a:latin typeface="Gotham Book" panose="02000504050000020004" pitchFamily="2" charset="0"/>
              </a:rPr>
              <a:t> por </a:t>
            </a:r>
            <a:r>
              <a:rPr lang="en-US" dirty="0" err="1">
                <a:solidFill>
                  <a:srgbClr val="000000"/>
                </a:solidFill>
                <a:latin typeface="Gotham Book" panose="02000504050000020004" pitchFamily="2" charset="0"/>
              </a:rPr>
              <a:t>ensinar</a:t>
            </a:r>
            <a:r>
              <a:rPr lang="en-US" dirty="0">
                <a:solidFill>
                  <a:srgbClr val="000000"/>
                </a:solidFill>
                <a:latin typeface="Gotham Book" panose="0200050405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25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D3C2-2311-3947-A559-2E50AB710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34" y="2766218"/>
            <a:ext cx="7893608" cy="1325563"/>
          </a:xfrm>
        </p:spPr>
        <p:txBody>
          <a:bodyPr>
            <a:noAutofit/>
          </a:bodyPr>
          <a:lstStyle/>
          <a:p>
            <a:r>
              <a:rPr lang="pt-BR" sz="3200" dirty="0">
                <a:latin typeface="Gotham HTF Book" pitchFamily="2" charset="0"/>
              </a:rPr>
              <a:t>ENTERPRISE APPLICATION </a:t>
            </a:r>
            <a:br>
              <a:rPr lang="pt-BR" sz="3200" dirty="0">
                <a:latin typeface="Gotham HTF Book" pitchFamily="2" charset="0"/>
              </a:rPr>
            </a:br>
            <a:r>
              <a:rPr lang="pt-BR" sz="3200" dirty="0">
                <a:latin typeface="Gotham HTF Book" pitchFamily="2" charset="0"/>
              </a:rPr>
              <a:t>DEVELOPMENT</a:t>
            </a:r>
            <a:endParaRPr lang="pt-BR" sz="3600" dirty="0"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4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0C5C3AF1-2BDB-F447-8926-749B8D700999}"/>
              </a:ext>
            </a:extLst>
          </p:cNvPr>
          <p:cNvSpPr txBox="1">
            <a:spLocks/>
          </p:cNvSpPr>
          <p:nvPr/>
        </p:nvSpPr>
        <p:spPr>
          <a:xfrm>
            <a:off x="300424" y="215596"/>
            <a:ext cx="8102088" cy="439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tx2"/>
                </a:solidFill>
                <a:latin typeface="Gotham HTF Book" pitchFamily="2" charset="0"/>
              </a:rPr>
              <a:t>OBJETIVOS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50D9870-2677-434B-9A47-577188E451BC}"/>
              </a:ext>
            </a:extLst>
          </p:cNvPr>
          <p:cNvSpPr txBox="1">
            <a:spLocks/>
          </p:cNvSpPr>
          <p:nvPr/>
        </p:nvSpPr>
        <p:spPr>
          <a:xfrm>
            <a:off x="425669" y="1236152"/>
            <a:ext cx="8329448" cy="39512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 err="1">
                <a:latin typeface="Gotham HTF Book" pitchFamily="2" charset="0"/>
              </a:rPr>
              <a:t>Preparar</a:t>
            </a:r>
            <a:r>
              <a:rPr lang="en-US" sz="2000" dirty="0">
                <a:latin typeface="Gotham HTF Book" pitchFamily="2" charset="0"/>
              </a:rPr>
              <a:t> o professional para o </a:t>
            </a:r>
            <a:r>
              <a:rPr lang="en-US" sz="2000" b="1" dirty="0">
                <a:latin typeface="Gotham HTF Book" pitchFamily="2" charset="0"/>
              </a:rPr>
              <a:t>Mercado de </a:t>
            </a:r>
            <a:r>
              <a:rPr lang="en-US" sz="2000" b="1" dirty="0" err="1">
                <a:latin typeface="Gotham HTF Book" pitchFamily="2" charset="0"/>
              </a:rPr>
              <a:t>Trabalho</a:t>
            </a:r>
            <a:r>
              <a:rPr lang="en-US" sz="2000" b="1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000" dirty="0" err="1">
                <a:latin typeface="Gotham HTF Book" pitchFamily="2" charset="0"/>
              </a:rPr>
              <a:t>Trabalhar</a:t>
            </a:r>
            <a:r>
              <a:rPr lang="en-US" sz="2000" dirty="0">
                <a:latin typeface="Gotham HTF Book" pitchFamily="2" charset="0"/>
              </a:rPr>
              <a:t> com frameworks </a:t>
            </a:r>
            <a:r>
              <a:rPr lang="en-US" sz="2000" b="1" dirty="0" err="1">
                <a:latin typeface="Gotham HTF Book" pitchFamily="2" charset="0"/>
              </a:rPr>
              <a:t>utilizados</a:t>
            </a:r>
            <a:r>
              <a:rPr lang="en-US" sz="2000" dirty="0">
                <a:latin typeface="Gotham HTF Book" pitchFamily="2" charset="0"/>
              </a:rPr>
              <a:t> no </a:t>
            </a:r>
            <a:r>
              <a:rPr lang="en-US" sz="2000" b="1" dirty="0" err="1">
                <a:latin typeface="Gotham HTF Book" pitchFamily="2" charset="0"/>
              </a:rPr>
              <a:t>mercado</a:t>
            </a:r>
            <a:r>
              <a:rPr lang="en-US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000" dirty="0" err="1">
                <a:latin typeface="Gotham HTF Book" pitchFamily="2" charset="0"/>
              </a:rPr>
              <a:t>Desenvolver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b="1" i="1" dirty="0">
                <a:latin typeface="Gotham HTF Book" pitchFamily="2" charset="0"/>
              </a:rPr>
              <a:t>back end</a:t>
            </a:r>
            <a:r>
              <a:rPr lang="en-US" sz="2000" b="1" dirty="0">
                <a:latin typeface="Gotham HTF Book" pitchFamily="2" charset="0"/>
              </a:rPr>
              <a:t> </a:t>
            </a:r>
            <a:r>
              <a:rPr lang="en-US" sz="2000" dirty="0">
                <a:latin typeface="Gotham HTF Book" pitchFamily="2" charset="0"/>
              </a:rPr>
              <a:t>de </a:t>
            </a:r>
            <a:r>
              <a:rPr lang="en-US" sz="2000" dirty="0" err="1">
                <a:latin typeface="Gotham HTF Book" pitchFamily="2" charset="0"/>
              </a:rPr>
              <a:t>aplicações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b="1" dirty="0">
                <a:latin typeface="Gotham HTF Book" pitchFamily="2" charset="0"/>
              </a:rPr>
              <a:t>Java EE</a:t>
            </a:r>
            <a:r>
              <a:rPr lang="en-US" sz="2000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000" dirty="0" err="1">
                <a:latin typeface="Gotham HTF Book" pitchFamily="2" charset="0"/>
              </a:rPr>
              <a:t>Apresentar</a:t>
            </a:r>
            <a:r>
              <a:rPr lang="en-US" sz="2000" dirty="0">
                <a:latin typeface="Gotham HTF Book" pitchFamily="2" charset="0"/>
              </a:rPr>
              <a:t> a </a:t>
            </a:r>
            <a:r>
              <a:rPr lang="en-US" sz="2000" b="1" dirty="0" err="1">
                <a:latin typeface="Gotham HTF Book" pitchFamily="2" charset="0"/>
              </a:rPr>
              <a:t>Pataforma</a:t>
            </a:r>
            <a:r>
              <a:rPr lang="en-US" sz="2000" b="1" dirty="0">
                <a:latin typeface="Gotham HTF Book" pitchFamily="2" charset="0"/>
              </a:rPr>
              <a:t> .NET </a:t>
            </a:r>
            <a:r>
              <a:rPr lang="en-US" sz="2000" dirty="0">
                <a:latin typeface="Gotham HTF Book" pitchFamily="2" charset="0"/>
              </a:rPr>
              <a:t>e </a:t>
            </a:r>
            <a:r>
              <a:rPr lang="en-US" sz="2000" dirty="0" err="1">
                <a:latin typeface="Gotham HTF Book" pitchFamily="2" charset="0"/>
              </a:rPr>
              <a:t>implementar</a:t>
            </a:r>
            <a:r>
              <a:rPr lang="en-US" sz="2000" dirty="0">
                <a:latin typeface="Gotham HTF Book" pitchFamily="2" charset="0"/>
              </a:rPr>
              <a:t> </a:t>
            </a:r>
            <a:r>
              <a:rPr lang="en-US" sz="2000" dirty="0" err="1">
                <a:latin typeface="Gotham HTF Book" pitchFamily="2" charset="0"/>
              </a:rPr>
              <a:t>aplicações</a:t>
            </a:r>
            <a:r>
              <a:rPr lang="en-US" sz="2000" dirty="0">
                <a:latin typeface="Gotham HTF Book" pitchFamily="2" charset="0"/>
              </a:rPr>
              <a:t> web com </a:t>
            </a:r>
            <a:r>
              <a:rPr lang="en-US" sz="2000" b="1" dirty="0">
                <a:latin typeface="Gotham HTF Book" pitchFamily="2" charset="0"/>
              </a:rPr>
              <a:t>ASP.NET Core e Entity Framework;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039064-7A75-4E4A-B521-7BA406C10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097" y="428734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9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3507-96A8-1B46-A52C-0EF0977F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CONTEÚDO PROGRAMÁTICO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058C6F-E11A-784F-AD02-FB9AF698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789" y="989435"/>
            <a:ext cx="7483472" cy="63976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otham HTF Book" pitchFamily="2" charset="0"/>
              </a:rPr>
              <a:t>1º </a:t>
            </a:r>
            <a:r>
              <a:rPr lang="en-US" sz="2400" dirty="0" err="1">
                <a:latin typeface="Gotham HTF Book" pitchFamily="2" charset="0"/>
              </a:rPr>
              <a:t>Semestre</a:t>
            </a:r>
            <a:endParaRPr lang="en-US" sz="2400" dirty="0">
              <a:latin typeface="Gotham HTF Book" pitchFamily="2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D8C7A5-126C-A04F-B213-0BF965D9E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294" y="1693846"/>
            <a:ext cx="8559789" cy="116020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Gotham HTF Book" pitchFamily="2" charset="0"/>
              </a:rPr>
              <a:t>ORM </a:t>
            </a:r>
            <a:r>
              <a:rPr lang="en-US" sz="2000" dirty="0">
                <a:latin typeface="Gotham HTF Book" pitchFamily="2" charset="0"/>
              </a:rPr>
              <a:t>– JPA/Hibernate</a:t>
            </a:r>
            <a:r>
              <a:rPr lang="en-US" sz="2000" b="1" dirty="0">
                <a:latin typeface="Gotham HTF Book" pitchFamily="2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Gotham HTF Book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20BCEA-BA43-324C-919C-14D8CEE6DFA2}"/>
              </a:ext>
            </a:extLst>
          </p:cNvPr>
          <p:cNvSpPr txBox="1">
            <a:spLocks/>
          </p:cNvSpPr>
          <p:nvPr/>
        </p:nvSpPr>
        <p:spPr>
          <a:xfrm>
            <a:off x="723339" y="3007111"/>
            <a:ext cx="7483472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Gotham HTF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Gotham HTF Book" pitchFamily="2" charset="0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Gotham HTF Book" pitchFamily="2" charset="0"/>
              </a:rPr>
              <a:t>2º </a:t>
            </a:r>
            <a:r>
              <a:rPr lang="en-US" sz="2400" dirty="0" err="1">
                <a:latin typeface="Gotham HTF Book" pitchFamily="2" charset="0"/>
              </a:rPr>
              <a:t>Semestre</a:t>
            </a:r>
            <a:endParaRPr lang="en-US" sz="2400" dirty="0">
              <a:latin typeface="Gotham HTF Book" pitchFamily="2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6E19FD8-2181-5549-A994-7131674DD9B1}"/>
              </a:ext>
            </a:extLst>
          </p:cNvPr>
          <p:cNvSpPr txBox="1">
            <a:spLocks/>
          </p:cNvSpPr>
          <p:nvPr/>
        </p:nvSpPr>
        <p:spPr>
          <a:xfrm>
            <a:off x="723339" y="3711522"/>
            <a:ext cx="7618230" cy="218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err="1">
                <a:latin typeface="Gotham HTF Book" pitchFamily="2" charset="0"/>
              </a:rPr>
              <a:t>Plataforma</a:t>
            </a:r>
            <a:r>
              <a:rPr lang="en-US" sz="2000" b="1" dirty="0">
                <a:latin typeface="Gotham HTF Book" pitchFamily="2" charset="0"/>
              </a:rPr>
              <a:t> .NET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Gotham HTF Book" pitchFamily="2" charset="0"/>
              </a:rPr>
              <a:t>ASP.NET Core;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Gotham HTF Book" pitchFamily="2" charset="0"/>
              </a:rPr>
              <a:t>Entity Framework Core;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Gotham HTF Book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7C6B6-11DE-C14A-BF5D-DABB09E8B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37" y="1025265"/>
            <a:ext cx="2939174" cy="1622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16314B-AF5D-9B42-83A6-1BF6B63C1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11" y="3403835"/>
            <a:ext cx="2939174" cy="7148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B3AF66-141E-0E41-9258-E043C7053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273" y="4936849"/>
            <a:ext cx="762656" cy="762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844E9F-A61C-4749-B45D-9E4C1570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111" y="4367716"/>
            <a:ext cx="1834652" cy="183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8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4B882C3-F114-544B-8C89-CB0F9A89E91C}"/>
              </a:ext>
            </a:extLst>
          </p:cNvPr>
          <p:cNvSpPr txBox="1">
            <a:spLocks/>
          </p:cNvSpPr>
          <p:nvPr/>
        </p:nvSpPr>
        <p:spPr>
          <a:xfrm>
            <a:off x="292949" y="202024"/>
            <a:ext cx="7315197" cy="397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otham HTF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PRÉ-REQUISITOS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B93FC8-3C32-0D4E-A51C-A0CA6E283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884" y="828903"/>
            <a:ext cx="7992231" cy="116020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latin typeface="Gotham HTF Book" pitchFamily="2" charset="0"/>
              </a:rPr>
              <a:t>Lógica</a:t>
            </a:r>
            <a:r>
              <a:rPr lang="en-US" sz="2000" b="1" dirty="0">
                <a:latin typeface="Gotham HTF Book" pitchFamily="2" charset="0"/>
              </a:rPr>
              <a:t> de </a:t>
            </a:r>
            <a:r>
              <a:rPr lang="en-US" sz="2000" b="1" dirty="0" err="1">
                <a:latin typeface="Gotham HTF Book" pitchFamily="2" charset="0"/>
              </a:rPr>
              <a:t>programação</a:t>
            </a:r>
            <a:endParaRPr lang="en-US" sz="2000" b="1" dirty="0">
              <a:latin typeface="Gotham HTF Book" pitchFamily="2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dirty="0" err="1">
                <a:latin typeface="Gotham HTF Book" pitchFamily="2" charset="0"/>
              </a:rPr>
              <a:t>Conhecer</a:t>
            </a:r>
            <a:r>
              <a:rPr lang="en-US" dirty="0">
                <a:latin typeface="Gotham HTF Book" pitchFamily="2" charset="0"/>
              </a:rPr>
              <a:t> </a:t>
            </a:r>
            <a:r>
              <a:rPr lang="en-US" dirty="0" err="1">
                <a:latin typeface="Gotham HTF Book" pitchFamily="2" charset="0"/>
              </a:rPr>
              <a:t>os</a:t>
            </a:r>
            <a:r>
              <a:rPr lang="en-US" dirty="0">
                <a:latin typeface="Gotham HTF Book" pitchFamily="2" charset="0"/>
              </a:rPr>
              <a:t> </a:t>
            </a:r>
            <a:r>
              <a:rPr lang="en-US" dirty="0" err="1">
                <a:latin typeface="Gotham HTF Book" pitchFamily="2" charset="0"/>
              </a:rPr>
              <a:t>operadores</a:t>
            </a:r>
            <a:r>
              <a:rPr lang="en-US" dirty="0">
                <a:latin typeface="Gotham HTF Book" pitchFamily="2" charset="0"/>
              </a:rPr>
              <a:t> </a:t>
            </a:r>
            <a:r>
              <a:rPr lang="en-US" dirty="0" err="1">
                <a:latin typeface="Gotham HTF Book" pitchFamily="2" charset="0"/>
              </a:rPr>
              <a:t>relacionais</a:t>
            </a:r>
            <a:r>
              <a:rPr lang="en-US" dirty="0">
                <a:latin typeface="Gotham HTF Book" pitchFamily="2" charset="0"/>
              </a:rPr>
              <a:t>, </a:t>
            </a:r>
            <a:r>
              <a:rPr lang="en-US" dirty="0" err="1">
                <a:latin typeface="Gotham HTF Book" pitchFamily="2" charset="0"/>
              </a:rPr>
              <a:t>estruturas</a:t>
            </a:r>
            <a:r>
              <a:rPr lang="en-US" dirty="0">
                <a:latin typeface="Gotham HTF Book" pitchFamily="2" charset="0"/>
              </a:rPr>
              <a:t> de </a:t>
            </a:r>
            <a:r>
              <a:rPr lang="en-US" dirty="0" err="1">
                <a:latin typeface="Gotham HTF Book" pitchFamily="2" charset="0"/>
              </a:rPr>
              <a:t>seleção</a:t>
            </a:r>
            <a:r>
              <a:rPr lang="en-US" dirty="0">
                <a:latin typeface="Gotham HTF Book" pitchFamily="2" charset="0"/>
              </a:rPr>
              <a:t>, </a:t>
            </a:r>
            <a:r>
              <a:rPr lang="en-US" dirty="0" err="1">
                <a:latin typeface="Gotham HTF Book" pitchFamily="2" charset="0"/>
              </a:rPr>
              <a:t>repetição</a:t>
            </a:r>
            <a:r>
              <a:rPr lang="en-US" dirty="0">
                <a:latin typeface="Gotham HTF Book" pitchFamily="2" charset="0"/>
              </a:rPr>
              <a:t>, </a:t>
            </a:r>
            <a:r>
              <a:rPr lang="en-US" dirty="0" err="1">
                <a:latin typeface="Gotham HTF Book" pitchFamily="2" charset="0"/>
              </a:rPr>
              <a:t>trabalhar</a:t>
            </a:r>
            <a:r>
              <a:rPr lang="en-US" dirty="0">
                <a:latin typeface="Gotham HTF Book" pitchFamily="2" charset="0"/>
              </a:rPr>
              <a:t> com </a:t>
            </a:r>
            <a:r>
              <a:rPr lang="en-US" dirty="0" err="1">
                <a:latin typeface="Gotham HTF Book" pitchFamily="2" charset="0"/>
              </a:rPr>
              <a:t>vetores</a:t>
            </a:r>
            <a:r>
              <a:rPr lang="en-US" dirty="0">
                <a:latin typeface="Gotham HTF Book" pitchFamily="2" charset="0"/>
              </a:rPr>
              <a:t> e etc.;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Gotham HTF Book" pitchFamily="2" charset="0"/>
              </a:rPr>
              <a:t>Java e </a:t>
            </a:r>
            <a:r>
              <a:rPr lang="en-US" sz="2000" b="1" dirty="0" err="1">
                <a:latin typeface="Gotham HTF Book" pitchFamily="2" charset="0"/>
              </a:rPr>
              <a:t>Orientação</a:t>
            </a:r>
            <a:r>
              <a:rPr lang="en-US" sz="2000" b="1" dirty="0">
                <a:latin typeface="Gotham HTF Book" pitchFamily="2" charset="0"/>
              </a:rPr>
              <a:t> a </a:t>
            </a:r>
            <a:r>
              <a:rPr lang="en-US" sz="2000" b="1" dirty="0" err="1">
                <a:latin typeface="Gotham HTF Book" pitchFamily="2" charset="0"/>
              </a:rPr>
              <a:t>Objetos</a:t>
            </a:r>
            <a:endParaRPr lang="en-US" sz="2000" b="1" dirty="0">
              <a:latin typeface="Gotham HTF Book" pitchFamily="2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dirty="0" err="1">
                <a:latin typeface="Gotham HTF Book" pitchFamily="2" charset="0"/>
              </a:rPr>
              <a:t>Sintaxe</a:t>
            </a:r>
            <a:r>
              <a:rPr lang="en-US" dirty="0">
                <a:latin typeface="Gotham HTF Book" pitchFamily="2" charset="0"/>
              </a:rPr>
              <a:t> da </a:t>
            </a:r>
            <a:r>
              <a:rPr lang="en-US" dirty="0" err="1">
                <a:latin typeface="Gotham HTF Book" pitchFamily="2" charset="0"/>
              </a:rPr>
              <a:t>linguagem</a:t>
            </a:r>
            <a:r>
              <a:rPr lang="en-US" dirty="0">
                <a:latin typeface="Gotham HTF Book" pitchFamily="2" charset="0"/>
              </a:rPr>
              <a:t>, </a:t>
            </a:r>
            <a:r>
              <a:rPr lang="en-US" dirty="0" err="1">
                <a:latin typeface="Gotham HTF Book" pitchFamily="2" charset="0"/>
              </a:rPr>
              <a:t>construtores</a:t>
            </a:r>
            <a:r>
              <a:rPr lang="en-US" dirty="0">
                <a:latin typeface="Gotham HTF Book" pitchFamily="2" charset="0"/>
              </a:rPr>
              <a:t>, </a:t>
            </a:r>
            <a:r>
              <a:rPr lang="en-US" dirty="0" err="1">
                <a:latin typeface="Gotham HTF Book" pitchFamily="2" charset="0"/>
              </a:rPr>
              <a:t>métodos</a:t>
            </a:r>
            <a:r>
              <a:rPr lang="en-US" dirty="0">
                <a:latin typeface="Gotham HTF Book" pitchFamily="2" charset="0"/>
              </a:rPr>
              <a:t>, </a:t>
            </a:r>
            <a:r>
              <a:rPr lang="en-US" dirty="0" err="1">
                <a:latin typeface="Gotham HTF Book" pitchFamily="2" charset="0"/>
              </a:rPr>
              <a:t>atributos</a:t>
            </a:r>
            <a:r>
              <a:rPr lang="en-US" dirty="0">
                <a:latin typeface="Gotham HTF Book" pitchFamily="2" charset="0"/>
              </a:rPr>
              <a:t>, </a:t>
            </a:r>
            <a:r>
              <a:rPr lang="en-US" dirty="0" err="1">
                <a:latin typeface="Gotham HTF Book" pitchFamily="2" charset="0"/>
              </a:rPr>
              <a:t>tratamento</a:t>
            </a:r>
            <a:r>
              <a:rPr lang="en-US" dirty="0">
                <a:latin typeface="Gotham HTF Book" pitchFamily="2" charset="0"/>
              </a:rPr>
              <a:t> de </a:t>
            </a:r>
            <a:r>
              <a:rPr lang="en-US" dirty="0" err="1">
                <a:latin typeface="Gotham HTF Book" pitchFamily="2" charset="0"/>
              </a:rPr>
              <a:t>exceções</a:t>
            </a:r>
            <a:r>
              <a:rPr lang="en-US" dirty="0">
                <a:latin typeface="Gotham HTF Book" pitchFamily="2" charset="0"/>
              </a:rPr>
              <a:t>, collections e etc.;</a:t>
            </a:r>
          </a:p>
          <a:p>
            <a:pPr lvl="1" algn="just">
              <a:lnSpc>
                <a:spcPct val="150000"/>
              </a:lnSpc>
            </a:pPr>
            <a:r>
              <a:rPr lang="en-US" dirty="0" err="1">
                <a:latin typeface="Gotham HTF Book" pitchFamily="2" charset="0"/>
              </a:rPr>
              <a:t>Os</a:t>
            </a:r>
            <a:r>
              <a:rPr lang="en-US" dirty="0">
                <a:latin typeface="Gotham HTF Book" pitchFamily="2" charset="0"/>
              </a:rPr>
              <a:t> </a:t>
            </a:r>
            <a:r>
              <a:rPr lang="en-US" dirty="0" err="1">
                <a:latin typeface="Gotham HTF Book" pitchFamily="2" charset="0"/>
              </a:rPr>
              <a:t>pilares</a:t>
            </a:r>
            <a:r>
              <a:rPr lang="en-US" dirty="0">
                <a:latin typeface="Gotham HTF Book" pitchFamily="2" charset="0"/>
              </a:rPr>
              <a:t> da </a:t>
            </a:r>
            <a:r>
              <a:rPr lang="en-US" dirty="0" err="1">
                <a:latin typeface="Gotham HTF Book" pitchFamily="2" charset="0"/>
              </a:rPr>
              <a:t>orientação</a:t>
            </a:r>
            <a:r>
              <a:rPr lang="en-US" dirty="0">
                <a:latin typeface="Gotham HTF Book" pitchFamily="2" charset="0"/>
              </a:rPr>
              <a:t> a </a:t>
            </a:r>
            <a:r>
              <a:rPr lang="en-US" dirty="0" err="1">
                <a:latin typeface="Gotham HTF Book" pitchFamily="2" charset="0"/>
              </a:rPr>
              <a:t>objetos</a:t>
            </a:r>
            <a:r>
              <a:rPr lang="en-US" dirty="0">
                <a:latin typeface="Gotham HTF Book" pitchFamily="2" charset="0"/>
              </a:rPr>
              <a:t>: </a:t>
            </a:r>
            <a:r>
              <a:rPr lang="en-US" dirty="0" err="1">
                <a:latin typeface="Gotham HTF Book" pitchFamily="2" charset="0"/>
              </a:rPr>
              <a:t>abstração</a:t>
            </a:r>
            <a:r>
              <a:rPr lang="en-US" dirty="0">
                <a:latin typeface="Gotham HTF Book" pitchFamily="2" charset="0"/>
              </a:rPr>
              <a:t>, </a:t>
            </a:r>
            <a:r>
              <a:rPr lang="en-US" dirty="0" err="1">
                <a:latin typeface="Gotham HTF Book" pitchFamily="2" charset="0"/>
              </a:rPr>
              <a:t>herança</a:t>
            </a:r>
            <a:r>
              <a:rPr lang="en-US" dirty="0">
                <a:latin typeface="Gotham HTF Book" pitchFamily="2" charset="0"/>
              </a:rPr>
              <a:t>, </a:t>
            </a:r>
            <a:r>
              <a:rPr lang="en-US" dirty="0" err="1">
                <a:latin typeface="Gotham HTF Book" pitchFamily="2" charset="0"/>
              </a:rPr>
              <a:t>polimorfismo</a:t>
            </a:r>
            <a:r>
              <a:rPr lang="en-US" dirty="0">
                <a:latin typeface="Gotham HTF Book" pitchFamily="2" charset="0"/>
              </a:rPr>
              <a:t> e </a:t>
            </a:r>
            <a:r>
              <a:rPr lang="en-US" dirty="0" err="1">
                <a:latin typeface="Gotham HTF Book" pitchFamily="2" charset="0"/>
              </a:rPr>
              <a:t>encapsulamento</a:t>
            </a:r>
            <a:r>
              <a:rPr lang="en-US" dirty="0">
                <a:latin typeface="Gotham HTF Book" pitchFamily="2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Gotham HTF Book" pitchFamily="2" charset="0"/>
              </a:rPr>
              <a:t>Banco de dados e SQL</a:t>
            </a:r>
          </a:p>
          <a:p>
            <a:pPr lvl="1" algn="just">
              <a:lnSpc>
                <a:spcPct val="150000"/>
              </a:lnSpc>
            </a:pPr>
            <a:r>
              <a:rPr lang="en-US" dirty="0" err="1">
                <a:latin typeface="Gotham HTF Book" pitchFamily="2" charset="0"/>
              </a:rPr>
              <a:t>Tabelas</a:t>
            </a:r>
            <a:r>
              <a:rPr lang="en-US" dirty="0">
                <a:latin typeface="Gotham HTF Book" pitchFamily="2" charset="0"/>
              </a:rPr>
              <a:t>, </a:t>
            </a:r>
            <a:r>
              <a:rPr lang="en-US" dirty="0" err="1">
                <a:latin typeface="Gotham HTF Book" pitchFamily="2" charset="0"/>
              </a:rPr>
              <a:t>Colunas</a:t>
            </a:r>
            <a:r>
              <a:rPr lang="en-US" dirty="0">
                <a:latin typeface="Gotham HTF Book" pitchFamily="2" charset="0"/>
              </a:rPr>
              <a:t> e </a:t>
            </a:r>
            <a:r>
              <a:rPr lang="en-US" dirty="0" err="1">
                <a:latin typeface="Gotham HTF Book" pitchFamily="2" charset="0"/>
              </a:rPr>
              <a:t>Relacionamentos</a:t>
            </a:r>
            <a:r>
              <a:rPr lang="en-US" dirty="0">
                <a:latin typeface="Gotham HTF Book" pitchFamily="2" charset="0"/>
              </a:rPr>
              <a:t>;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Gotham HTF Book" pitchFamily="2" charset="0"/>
              </a:rPr>
              <a:t>SQL, select, order by, count, group by e etc..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Gotham HTF Book" pitchFamily="2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Gotham HTF Book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351443-B3BD-AB47-A55D-C416C7E2E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062" y="4782772"/>
            <a:ext cx="1246325" cy="12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1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4B3945-E74A-A747-B104-D2BCE2D62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91" y="94590"/>
            <a:ext cx="9409471" cy="78322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  <a:latin typeface="Gotham HTF Book" pitchFamily="2" charset="0"/>
              </a:rPr>
              <a:t>METODOLOGIA E AVALIAÇÕES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092BD-A419-DE48-9A5C-1C002F1CB860}"/>
              </a:ext>
            </a:extLst>
          </p:cNvPr>
          <p:cNvSpPr txBox="1">
            <a:spLocks/>
          </p:cNvSpPr>
          <p:nvPr/>
        </p:nvSpPr>
        <p:spPr>
          <a:xfrm>
            <a:off x="2720303" y="1236151"/>
            <a:ext cx="6224000" cy="3951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err="1">
                <a:latin typeface="Gotham HTF Book" pitchFamily="2" charset="0"/>
              </a:rPr>
              <a:t>Metodologia</a:t>
            </a:r>
            <a:endParaRPr lang="en-US" sz="2000" b="1" dirty="0">
              <a:latin typeface="Gotham HTF Book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Gotham HTF Book" pitchFamily="2" charset="0"/>
              </a:rPr>
              <a:t>Aulas “Hands On”;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Gotham HTF Book" pitchFamily="2" charset="0"/>
              </a:rPr>
              <a:t>Projetos</a:t>
            </a:r>
            <a:r>
              <a:rPr lang="en-US" sz="2000" dirty="0">
                <a:latin typeface="Gotham HTF Book" pitchFamily="2" charset="0"/>
              </a:rPr>
              <a:t> no </a:t>
            </a:r>
            <a:r>
              <a:rPr lang="en-US" sz="2000" dirty="0" err="1">
                <a:latin typeface="Gotham HTF Book" pitchFamily="2" charset="0"/>
              </a:rPr>
              <a:t>Github</a:t>
            </a:r>
            <a:r>
              <a:rPr lang="en-US" sz="2000" dirty="0">
                <a:latin typeface="Gotham HTF Book" pitchFamily="2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Gotham HTF Book" pitchFamily="2" charset="0"/>
            </a:endParaRPr>
          </a:p>
          <a:p>
            <a:pPr lvl="1"/>
            <a:endParaRPr lang="en-US" dirty="0"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4883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983</Words>
  <Application>Microsoft Office PowerPoint</Application>
  <PresentationFormat>Apresentação na tela (4:3)</PresentationFormat>
  <Paragraphs>166</Paragraphs>
  <Slides>25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9</vt:i4>
      </vt:variant>
      <vt:variant>
        <vt:lpstr>Títulos de slides</vt:lpstr>
      </vt:variant>
      <vt:variant>
        <vt:i4>25</vt:i4>
      </vt:variant>
    </vt:vector>
  </HeadingPairs>
  <TitlesOfParts>
    <vt:vector size="44" baseType="lpstr">
      <vt:lpstr>Arial</vt:lpstr>
      <vt:lpstr>Calibri</vt:lpstr>
      <vt:lpstr>Gotham Book</vt:lpstr>
      <vt:lpstr>Gotham HTF</vt:lpstr>
      <vt:lpstr>Gotham HTF Bold</vt:lpstr>
      <vt:lpstr>Gotham HTF Book</vt:lpstr>
      <vt:lpstr>Gotham-Bold</vt:lpstr>
      <vt:lpstr>Gotham-Book</vt:lpstr>
      <vt:lpstr>Monaco</vt:lpstr>
      <vt:lpstr>Wingdings</vt:lpstr>
      <vt:lpstr>Default Theme</vt:lpstr>
      <vt:lpstr>1_Personalizar design</vt:lpstr>
      <vt:lpstr>6_Personalizar design</vt:lpstr>
      <vt:lpstr>Office Theme</vt:lpstr>
      <vt:lpstr>2_Personalizar design</vt:lpstr>
      <vt:lpstr>3_Personalizar design</vt:lpstr>
      <vt:lpstr>4_Personalizar design</vt:lpstr>
      <vt:lpstr>5_Personalizar design</vt:lpstr>
      <vt:lpstr>Personalizar design</vt:lpstr>
      <vt:lpstr>Apresentação do PowerPoint</vt:lpstr>
      <vt:lpstr>Apresentação do PowerPoint</vt:lpstr>
      <vt:lpstr>Apresentação do PowerPoint</vt:lpstr>
      <vt:lpstr>PROFESSOR – SHORT BIO</vt:lpstr>
      <vt:lpstr>ENTERPRISE APPLICATION  DEVELOPMENT</vt:lpstr>
      <vt:lpstr>Apresentação do PowerPoint</vt:lpstr>
      <vt:lpstr>CONTEÚDO PROGRAMÁTICO</vt:lpstr>
      <vt:lpstr>Apresentação do PowerPoint</vt:lpstr>
      <vt:lpstr>METODOLOGIA E AVALIAÇÕES</vt:lpstr>
      <vt:lpstr>REVISÃO</vt:lpstr>
      <vt:lpstr>JAVA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ENUM</vt:lpstr>
      <vt:lpstr>ORIENTAÇÃO À OBJETOS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Thiago Toshiyuki I. Yamamoto</dc:creator>
  <cp:lastModifiedBy>Thiago Toshiyuki Izumi Yamamoto</cp:lastModifiedBy>
  <cp:revision>15</cp:revision>
  <dcterms:created xsi:type="dcterms:W3CDTF">2020-01-27T13:55:59Z</dcterms:created>
  <dcterms:modified xsi:type="dcterms:W3CDTF">2023-01-12T13:37:13Z</dcterms:modified>
</cp:coreProperties>
</file>